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5" r:id="rId6"/>
    <p:sldId id="257" r:id="rId7"/>
    <p:sldId id="259" r:id="rId8"/>
    <p:sldId id="274" r:id="rId9"/>
    <p:sldId id="275" r:id="rId10"/>
    <p:sldId id="261" r:id="rId11"/>
    <p:sldId id="277" r:id="rId12"/>
    <p:sldId id="300" r:id="rId13"/>
    <p:sldId id="301" r:id="rId14"/>
    <p:sldId id="302" r:id="rId15"/>
    <p:sldId id="299" r:id="rId16"/>
    <p:sldId id="298" r:id="rId17"/>
    <p:sldId id="297" r:id="rId18"/>
    <p:sldId id="296" r:id="rId19"/>
    <p:sldId id="278" r:id="rId20"/>
    <p:sldId id="264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90" autoAdjust="0"/>
    <p:restoredTop sz="94618" autoAdjust="0"/>
  </p:normalViewPr>
  <p:slideViewPr>
    <p:cSldViewPr snapToObjects="1">
      <p:cViewPr varScale="1">
        <p:scale>
          <a:sx n="81" d="100"/>
          <a:sy n="81" d="100"/>
        </p:scale>
        <p:origin x="90" y="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 flipH="1">
            <a:off x="1" y="0"/>
            <a:ext cx="3857294" cy="5143500"/>
          </a:xfrm>
          <a:custGeom>
            <a:avLst/>
            <a:gdLst>
              <a:gd name="connsiteX0" fmla="*/ 0 w 5143059"/>
              <a:gd name="connsiteY0" fmla="*/ 0 h 6858000"/>
              <a:gd name="connsiteX1" fmla="*/ 5143059 w 5143059"/>
              <a:gd name="connsiteY1" fmla="*/ 0 h 6858000"/>
              <a:gd name="connsiteX2" fmla="*/ 5143059 w 5143059"/>
              <a:gd name="connsiteY2" fmla="*/ 6858000 h 6858000"/>
              <a:gd name="connsiteX3" fmla="*/ 0 w 5143059"/>
              <a:gd name="connsiteY3" fmla="*/ 6858000 h 6858000"/>
              <a:gd name="connsiteX4" fmla="*/ 15890 w 5143059"/>
              <a:gd name="connsiteY4" fmla="*/ 6826974 h 6858000"/>
              <a:gd name="connsiteX5" fmla="*/ 788774 w 5143059"/>
              <a:gd name="connsiteY5" fmla="*/ 3429000 h 6858000"/>
              <a:gd name="connsiteX6" fmla="*/ 15890 w 5143059"/>
              <a:gd name="connsiteY6" fmla="*/ 310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3059" h="6858000">
                <a:moveTo>
                  <a:pt x="0" y="0"/>
                </a:moveTo>
                <a:lnTo>
                  <a:pt x="5143059" y="0"/>
                </a:lnTo>
                <a:lnTo>
                  <a:pt x="5143059" y="6858000"/>
                </a:lnTo>
                <a:lnTo>
                  <a:pt x="0" y="6858000"/>
                </a:lnTo>
                <a:lnTo>
                  <a:pt x="15890" y="6826974"/>
                </a:lnTo>
                <a:cubicBezTo>
                  <a:pt x="511202" y="5799035"/>
                  <a:pt x="788774" y="4646433"/>
                  <a:pt x="788774" y="3429000"/>
                </a:cubicBezTo>
                <a:cubicBezTo>
                  <a:pt x="788774" y="2211567"/>
                  <a:pt x="511202" y="1058965"/>
                  <a:pt x="15890" y="3102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3857294" y="1775380"/>
            <a:ext cx="4943808" cy="30252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itle 21"/>
          <p:cNvSpPr>
            <a:spLocks noGrp="1"/>
          </p:cNvSpPr>
          <p:nvPr>
            <p:ph type="title"/>
          </p:nvPr>
        </p:nvSpPr>
        <p:spPr>
          <a:xfrm>
            <a:off x="3857294" y="444532"/>
            <a:ext cx="4938486" cy="631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857293" y="1088796"/>
            <a:ext cx="4943809" cy="300082"/>
          </a:xfrm>
        </p:spPr>
        <p:txBody>
          <a:bodyPr wrap="square">
            <a:spAutoFit/>
          </a:bodyPr>
          <a:lstStyle>
            <a:lvl1pPr marL="0" indent="0">
              <a:buNone/>
              <a:defRPr sz="1350" spc="-23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96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  <p:sldLayoutId id="2147483693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 bwMode="gray">
          <a:xfrm>
            <a:off x="274320" y="1920241"/>
            <a:ext cx="2806992" cy="3025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Users can automatically send documents for feedback, approval, and electronic signature directly from ShareFile; no need for bulky email attachments. </a:t>
            </a:r>
          </a:p>
          <a:p>
            <a:pPr marL="13716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1" i="1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Not available with OneDrive</a:t>
            </a:r>
            <a:endParaRPr kumimoji="0" lang="en-US" sz="1650" b="1" i="1" u="none" strike="noStrike" kern="100" cap="none" spc="-8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NettoOT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 bwMode="gray">
          <a:xfrm>
            <a:off x="3857294" y="252028"/>
            <a:ext cx="5150975" cy="6315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23" normalizeH="0" baseline="0" noProof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Electronic Signatures</a:t>
            </a:r>
          </a:p>
        </p:txBody>
      </p:sp>
      <p:sp>
        <p:nvSpPr>
          <p:cNvPr id="13" name="Text Placeholder 12"/>
          <p:cNvSpPr txBox="1">
            <a:spLocks/>
          </p:cNvSpPr>
          <p:nvPr/>
        </p:nvSpPr>
        <p:spPr bwMode="gray">
          <a:xfrm>
            <a:off x="3857293" y="896292"/>
            <a:ext cx="4943809" cy="18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1350" kern="100" spc="-23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sz="1500" kern="12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None/>
              <a:tabLst/>
              <a:defRPr lang="en-US" sz="1350" kern="1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lang="en-US" sz="1200" kern="1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None/>
              <a:tabLst/>
              <a:defRPr sz="1200" b="0" kern="1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None/>
              <a:tabLst/>
              <a:defRPr sz="1200" kern="12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None/>
              <a:defRPr sz="12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50" b="0" i="0" u="none" strike="noStrike" kern="100" cap="none" spc="-2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 Integration with Office 365</a:t>
            </a:r>
          </a:p>
        </p:txBody>
      </p:sp>
      <p:sp>
        <p:nvSpPr>
          <p:cNvPr id="14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57" y="1135575"/>
            <a:ext cx="5015999" cy="3241911"/>
          </a:xfrm>
          <a:prstGeom prst="rect">
            <a:avLst/>
          </a:prstGeom>
        </p:spPr>
      </p:pic>
      <p:sp>
        <p:nvSpPr>
          <p:cNvPr id="16" name="Oval 15"/>
          <p:cNvSpPr>
            <a:spLocks noChangeAspect="1"/>
          </p:cNvSpPr>
          <p:nvPr/>
        </p:nvSpPr>
        <p:spPr>
          <a:xfrm>
            <a:off x="3566160" y="3566160"/>
            <a:ext cx="2057400" cy="1388028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Rich Integration with Office 365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21" y="381195"/>
            <a:ext cx="1508760" cy="15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2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r="19048"/>
          <a:stretch>
            <a:fillRect/>
          </a:stretch>
        </p:blipFill>
        <p:spPr bwMode="gray">
          <a:xfrm>
            <a:off x="4950603" y="0"/>
            <a:ext cx="4193397" cy="4515966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rgbClr val="D0D0CE"/>
          </a:solidFill>
        </p:spPr>
      </p:pic>
      <p:sp>
        <p:nvSpPr>
          <p:cNvPr id="3" name="Title 4"/>
          <p:cNvSpPr txBox="1"/>
          <p:nvPr/>
        </p:nvSpPr>
        <p:spPr bwMode="gray">
          <a:xfrm>
            <a:off x="607204" y="758017"/>
            <a:ext cx="4028167" cy="1013881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ct val="100000"/>
              </a:lnSpc>
            </a:pPr>
            <a:r>
              <a:rPr lang="en-US" sz="2400" spc="23">
                <a:solidFill>
                  <a:srgbClr val="23AAE2"/>
                </a:solidFill>
                <a:latin typeface="Calibri" panose="020F0502020204030204"/>
              </a:rPr>
              <a:t>Extending Office 365: </a:t>
            </a:r>
          </a:p>
          <a:p>
            <a:pPr defTabSz="685800">
              <a:lnSpc>
                <a:spcPct val="100000"/>
              </a:lnSpc>
            </a:pPr>
            <a:r>
              <a:rPr lang="en-US" sz="2400" spc="23">
                <a:solidFill>
                  <a:srgbClr val="23AAE2"/>
                </a:solidFill>
                <a:latin typeface="Calibri" panose="020F0502020204030204"/>
              </a:rPr>
              <a:t>Secure Data Source Choice</a:t>
            </a:r>
          </a:p>
        </p:txBody>
      </p:sp>
      <p:sp>
        <p:nvSpPr>
          <p:cNvPr id="4" name="Content Placeholder 11"/>
          <p:cNvSpPr txBox="1"/>
          <p:nvPr/>
        </p:nvSpPr>
        <p:spPr>
          <a:xfrm>
            <a:off x="607204" y="2286906"/>
            <a:ext cx="3706587" cy="8699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125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lang="en-US" sz="1600" kern="100" spc="-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0975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600" b="0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24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defTabSz="685800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76676" algn="l"/>
              </a:tabLst>
            </a:pPr>
            <a:r>
              <a:rPr lang="en-US" sz="2100" spc="-8">
                <a:solidFill>
                  <a:srgbClr val="23AAE2"/>
                </a:solidFill>
                <a:latin typeface="Calibri" panose="020F0502020204030204"/>
                <a:cs typeface="NettoOT"/>
              </a:rPr>
              <a:t>StorageZone Connectors allow users to access files in Office 365, Azure, SharePoint, and network shares from a single app</a:t>
            </a:r>
          </a:p>
        </p:txBody>
      </p:sp>
    </p:spTree>
    <p:extLst>
      <p:ext uri="{BB962C8B-B14F-4D97-AF65-F5344CB8AC3E}">
        <p14:creationId xmlns:p14="http://schemas.microsoft.com/office/powerpoint/2010/main" val="114876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 bwMode="gray">
          <a:xfrm>
            <a:off x="3857294" y="252028"/>
            <a:ext cx="4938486" cy="6315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23" normalizeH="0" baseline="0" noProof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Connectors</a:t>
            </a:r>
          </a:p>
        </p:txBody>
      </p:sp>
      <p:sp>
        <p:nvSpPr>
          <p:cNvPr id="4" name="Text Placeholder 12"/>
          <p:cNvSpPr txBox="1">
            <a:spLocks/>
          </p:cNvSpPr>
          <p:nvPr/>
        </p:nvSpPr>
        <p:spPr bwMode="gray">
          <a:xfrm>
            <a:off x="3857293" y="896292"/>
            <a:ext cx="4943809" cy="18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1350" kern="100" spc="-23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sz="1500" kern="12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None/>
              <a:tabLst/>
              <a:defRPr lang="en-US" sz="1350" kern="1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lang="en-US" sz="1200" kern="1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None/>
              <a:tabLst/>
              <a:defRPr sz="1200" b="0" kern="1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None/>
              <a:tabLst/>
              <a:defRPr sz="1200" kern="12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None/>
              <a:defRPr sz="12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50" b="0" i="0" u="none" strike="noStrike" kern="100" cap="none" spc="-2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 productivity within the O365 experience</a:t>
            </a:r>
          </a:p>
        </p:txBody>
      </p:sp>
      <p:sp>
        <p:nvSpPr>
          <p:cNvPr id="5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757515" y="1135576"/>
            <a:ext cx="4526280" cy="3311786"/>
            <a:chOff x="2471743" y="1148006"/>
            <a:chExt cx="7248514" cy="530359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1743" y="1148006"/>
              <a:ext cx="7248514" cy="5303594"/>
            </a:xfrm>
            <a:prstGeom prst="rect">
              <a:avLst/>
            </a:prstGeom>
          </p:spPr>
        </p:pic>
        <p:sp>
          <p:nvSpPr>
            <p:cNvPr id="8" name="Trapezoid 7"/>
            <p:cNvSpPr/>
            <p:nvPr/>
          </p:nvSpPr>
          <p:spPr>
            <a:xfrm rot="16200000">
              <a:off x="4685729" y="2566057"/>
              <a:ext cx="1948706" cy="2464030"/>
            </a:xfrm>
            <a:prstGeom prst="trapezoid">
              <a:avLst>
                <a:gd name="adj" fmla="val 32386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toOT"/>
                <a:ea typeface="+mn-ea"/>
                <a:cs typeface="+mn-cs"/>
              </a:endParaRPr>
            </a:p>
          </p:txBody>
        </p:sp>
        <p:pic>
          <p:nvPicPr>
            <p:cNvPr id="9" name="Picture 8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08" t="37466" r="70728" b="36475"/>
            <a:stretch>
              <a:fillRect/>
            </a:stretch>
          </p:blipFill>
          <p:spPr>
            <a:xfrm>
              <a:off x="5917836" y="2823720"/>
              <a:ext cx="1948520" cy="1948706"/>
            </a:xfrm>
            <a:prstGeom prst="ellipse">
              <a:avLst/>
            </a:prstGeom>
            <a:ln w="25400">
              <a:solidFill>
                <a:srgbClr val="22BE20"/>
              </a:solidFill>
            </a:ln>
          </p:spPr>
        </p:pic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024497" y="740366"/>
            <a:ext cx="772342" cy="685800"/>
            <a:chOff x="6164263" y="4862513"/>
            <a:chExt cx="3003550" cy="2667000"/>
          </a:xfrm>
        </p:grpSpPr>
        <p:sp>
          <p:nvSpPr>
            <p:cNvPr id="11" name="Freeform 23"/>
            <p:cNvSpPr>
              <a:spLocks noChangeArrowheads="1"/>
            </p:cNvSpPr>
            <p:nvPr/>
          </p:nvSpPr>
          <p:spPr bwMode="auto">
            <a:xfrm>
              <a:off x="7348538" y="4862513"/>
              <a:ext cx="636587" cy="636587"/>
            </a:xfrm>
            <a:custGeom>
              <a:avLst/>
              <a:gdLst>
                <a:gd name="T0" fmla="*/ 1768 w 1769"/>
                <a:gd name="T1" fmla="*/ 884 h 1770"/>
                <a:gd name="T2" fmla="*/ 1768 w 1769"/>
                <a:gd name="T3" fmla="*/ 884 h 1770"/>
                <a:gd name="T4" fmla="*/ 884 w 1769"/>
                <a:gd name="T5" fmla="*/ 1769 h 1770"/>
                <a:gd name="T6" fmla="*/ 0 w 1769"/>
                <a:gd name="T7" fmla="*/ 884 h 1770"/>
                <a:gd name="T8" fmla="*/ 884 w 1769"/>
                <a:gd name="T9" fmla="*/ 0 h 1770"/>
                <a:gd name="T10" fmla="*/ 1768 w 1769"/>
                <a:gd name="T11" fmla="*/ 88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9" h="1770">
                  <a:moveTo>
                    <a:pt x="1768" y="884"/>
                  </a:moveTo>
                  <a:lnTo>
                    <a:pt x="1768" y="884"/>
                  </a:lnTo>
                  <a:cubicBezTo>
                    <a:pt x="1768" y="1381"/>
                    <a:pt x="1382" y="1769"/>
                    <a:pt x="884" y="1769"/>
                  </a:cubicBezTo>
                  <a:cubicBezTo>
                    <a:pt x="415" y="1769"/>
                    <a:pt x="0" y="1381"/>
                    <a:pt x="0" y="884"/>
                  </a:cubicBezTo>
                  <a:cubicBezTo>
                    <a:pt x="0" y="387"/>
                    <a:pt x="415" y="0"/>
                    <a:pt x="884" y="0"/>
                  </a:cubicBezTo>
                  <a:cubicBezTo>
                    <a:pt x="1382" y="0"/>
                    <a:pt x="1768" y="387"/>
                    <a:pt x="1768" y="88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2" name="Freeform 24"/>
            <p:cNvSpPr>
              <a:spLocks noChangeArrowheads="1"/>
            </p:cNvSpPr>
            <p:nvPr/>
          </p:nvSpPr>
          <p:spPr bwMode="auto">
            <a:xfrm>
              <a:off x="7348538" y="6892925"/>
              <a:ext cx="636587" cy="636588"/>
            </a:xfrm>
            <a:custGeom>
              <a:avLst/>
              <a:gdLst>
                <a:gd name="T0" fmla="*/ 1768 w 1769"/>
                <a:gd name="T1" fmla="*/ 884 h 1769"/>
                <a:gd name="T2" fmla="*/ 1768 w 1769"/>
                <a:gd name="T3" fmla="*/ 884 h 1769"/>
                <a:gd name="T4" fmla="*/ 884 w 1769"/>
                <a:gd name="T5" fmla="*/ 1768 h 1769"/>
                <a:gd name="T6" fmla="*/ 0 w 1769"/>
                <a:gd name="T7" fmla="*/ 884 h 1769"/>
                <a:gd name="T8" fmla="*/ 884 w 1769"/>
                <a:gd name="T9" fmla="*/ 0 h 1769"/>
                <a:gd name="T10" fmla="*/ 1768 w 1769"/>
                <a:gd name="T11" fmla="*/ 884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9" h="1769">
                  <a:moveTo>
                    <a:pt x="1768" y="884"/>
                  </a:moveTo>
                  <a:lnTo>
                    <a:pt x="1768" y="884"/>
                  </a:lnTo>
                  <a:cubicBezTo>
                    <a:pt x="1768" y="1381"/>
                    <a:pt x="1382" y="1768"/>
                    <a:pt x="884" y="1768"/>
                  </a:cubicBezTo>
                  <a:cubicBezTo>
                    <a:pt x="415" y="1768"/>
                    <a:pt x="0" y="1381"/>
                    <a:pt x="0" y="884"/>
                  </a:cubicBezTo>
                  <a:cubicBezTo>
                    <a:pt x="0" y="386"/>
                    <a:pt x="415" y="0"/>
                    <a:pt x="884" y="0"/>
                  </a:cubicBezTo>
                  <a:cubicBezTo>
                    <a:pt x="1382" y="0"/>
                    <a:pt x="1768" y="386"/>
                    <a:pt x="1768" y="88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3" name="Freeform 25"/>
            <p:cNvSpPr>
              <a:spLocks noChangeArrowheads="1"/>
            </p:cNvSpPr>
            <p:nvPr/>
          </p:nvSpPr>
          <p:spPr bwMode="auto">
            <a:xfrm>
              <a:off x="6164263" y="6216650"/>
              <a:ext cx="636587" cy="636588"/>
            </a:xfrm>
            <a:custGeom>
              <a:avLst/>
              <a:gdLst>
                <a:gd name="T0" fmla="*/ 1768 w 1769"/>
                <a:gd name="T1" fmla="*/ 884 h 1769"/>
                <a:gd name="T2" fmla="*/ 1768 w 1769"/>
                <a:gd name="T3" fmla="*/ 884 h 1769"/>
                <a:gd name="T4" fmla="*/ 884 w 1769"/>
                <a:gd name="T5" fmla="*/ 1768 h 1769"/>
                <a:gd name="T6" fmla="*/ 0 w 1769"/>
                <a:gd name="T7" fmla="*/ 884 h 1769"/>
                <a:gd name="T8" fmla="*/ 884 w 1769"/>
                <a:gd name="T9" fmla="*/ 0 h 1769"/>
                <a:gd name="T10" fmla="*/ 1768 w 1769"/>
                <a:gd name="T11" fmla="*/ 884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9" h="1769">
                  <a:moveTo>
                    <a:pt x="1768" y="884"/>
                  </a:moveTo>
                  <a:lnTo>
                    <a:pt x="1768" y="884"/>
                  </a:lnTo>
                  <a:cubicBezTo>
                    <a:pt x="1768" y="1381"/>
                    <a:pt x="1382" y="1768"/>
                    <a:pt x="884" y="1768"/>
                  </a:cubicBezTo>
                  <a:cubicBezTo>
                    <a:pt x="414" y="1768"/>
                    <a:pt x="0" y="1381"/>
                    <a:pt x="0" y="884"/>
                  </a:cubicBezTo>
                  <a:cubicBezTo>
                    <a:pt x="0" y="386"/>
                    <a:pt x="414" y="0"/>
                    <a:pt x="884" y="0"/>
                  </a:cubicBezTo>
                  <a:cubicBezTo>
                    <a:pt x="1382" y="0"/>
                    <a:pt x="1768" y="386"/>
                    <a:pt x="1768" y="88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Freeform 26"/>
            <p:cNvSpPr>
              <a:spLocks noChangeArrowheads="1"/>
            </p:cNvSpPr>
            <p:nvPr/>
          </p:nvSpPr>
          <p:spPr bwMode="auto">
            <a:xfrm>
              <a:off x="8531225" y="6216650"/>
              <a:ext cx="636588" cy="636588"/>
            </a:xfrm>
            <a:custGeom>
              <a:avLst/>
              <a:gdLst>
                <a:gd name="T0" fmla="*/ 1768 w 1769"/>
                <a:gd name="T1" fmla="*/ 884 h 1769"/>
                <a:gd name="T2" fmla="*/ 1768 w 1769"/>
                <a:gd name="T3" fmla="*/ 884 h 1769"/>
                <a:gd name="T4" fmla="*/ 884 w 1769"/>
                <a:gd name="T5" fmla="*/ 1768 h 1769"/>
                <a:gd name="T6" fmla="*/ 0 w 1769"/>
                <a:gd name="T7" fmla="*/ 884 h 1769"/>
                <a:gd name="T8" fmla="*/ 884 w 1769"/>
                <a:gd name="T9" fmla="*/ 0 h 1769"/>
                <a:gd name="T10" fmla="*/ 1768 w 1769"/>
                <a:gd name="T11" fmla="*/ 884 h 1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9" h="1769">
                  <a:moveTo>
                    <a:pt x="1768" y="884"/>
                  </a:moveTo>
                  <a:lnTo>
                    <a:pt x="1768" y="884"/>
                  </a:lnTo>
                  <a:cubicBezTo>
                    <a:pt x="1768" y="1381"/>
                    <a:pt x="1381" y="1768"/>
                    <a:pt x="884" y="1768"/>
                  </a:cubicBezTo>
                  <a:cubicBezTo>
                    <a:pt x="415" y="1768"/>
                    <a:pt x="0" y="1381"/>
                    <a:pt x="0" y="884"/>
                  </a:cubicBezTo>
                  <a:cubicBezTo>
                    <a:pt x="0" y="386"/>
                    <a:pt x="415" y="0"/>
                    <a:pt x="884" y="0"/>
                  </a:cubicBezTo>
                  <a:cubicBezTo>
                    <a:pt x="1381" y="0"/>
                    <a:pt x="1768" y="386"/>
                    <a:pt x="1768" y="884"/>
                  </a:cubicBezTo>
                </a:path>
              </a:pathLst>
            </a:cu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5" name="Line 27"/>
            <p:cNvSpPr>
              <a:spLocks noChangeShapeType="1"/>
            </p:cNvSpPr>
            <p:nvPr/>
          </p:nvSpPr>
          <p:spPr bwMode="auto">
            <a:xfrm flipV="1">
              <a:off x="6731000" y="5459413"/>
              <a:ext cx="746125" cy="847725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6" name="Line 28"/>
            <p:cNvSpPr>
              <a:spLocks noChangeShapeType="1"/>
            </p:cNvSpPr>
            <p:nvPr/>
          </p:nvSpPr>
          <p:spPr bwMode="auto">
            <a:xfrm>
              <a:off x="7866063" y="5459413"/>
              <a:ext cx="755650" cy="844550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Line 29"/>
            <p:cNvSpPr>
              <a:spLocks noChangeShapeType="1"/>
            </p:cNvSpPr>
            <p:nvPr/>
          </p:nvSpPr>
          <p:spPr bwMode="auto">
            <a:xfrm>
              <a:off x="7646988" y="5519738"/>
              <a:ext cx="1587" cy="1392237"/>
            </a:xfrm>
            <a:prstGeom prst="line">
              <a:avLst/>
            </a:prstGeom>
            <a:noFill/>
            <a:ln w="28575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74320" y="1920241"/>
            <a:ext cx="2804636" cy="252248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pPr marL="137160" indent="-137160" defTabSz="685800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6676" algn="l"/>
              </a:tabLst>
            </a:pPr>
            <a:r>
              <a:rPr lang="en-US" sz="1650" kern="100" spc="-8">
                <a:solidFill>
                  <a:srgbClr val="FFFFFF"/>
                </a:solidFill>
                <a:latin typeface="Calibri" panose="020F0502020204030204"/>
                <a:cs typeface="NettoOT"/>
              </a:rPr>
              <a:t>Documents live in their native repository</a:t>
            </a:r>
          </a:p>
          <a:p>
            <a:pPr marL="137160" indent="-137160" defTabSz="685800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6676" algn="l"/>
              </a:tabLst>
            </a:pPr>
            <a:r>
              <a:rPr lang="en-US" sz="1650" kern="100" spc="-8">
                <a:solidFill>
                  <a:srgbClr val="FFFFFF"/>
                </a:solidFill>
                <a:latin typeface="Calibri" panose="020F0502020204030204"/>
                <a:cs typeface="NettoOT"/>
              </a:rPr>
              <a:t>View, edit, share*, use offline</a:t>
            </a:r>
          </a:p>
          <a:p>
            <a:pPr marL="137160" indent="-137160" defTabSz="685800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6676" algn="l"/>
              </a:tabLst>
            </a:pPr>
            <a:r>
              <a:rPr lang="en-US" sz="1650" kern="100" spc="-8">
                <a:solidFill>
                  <a:srgbClr val="FFFFFF"/>
                </a:solidFill>
                <a:latin typeface="Calibri" panose="020F0502020204030204"/>
                <a:cs typeface="NettoOT"/>
              </a:rPr>
              <a:t>No changes to permissions &amp; auditing</a:t>
            </a:r>
          </a:p>
          <a:p>
            <a:pPr marL="137160" indent="-137160" defTabSz="685800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6676" algn="l"/>
              </a:tabLst>
            </a:pPr>
            <a:r>
              <a:rPr lang="en-US" sz="1650" kern="100" spc="-8">
                <a:solidFill>
                  <a:srgbClr val="FFFFFF"/>
                </a:solidFill>
                <a:latin typeface="Calibri" panose="020F0502020204030204"/>
                <a:cs typeface="NettoOT"/>
              </a:rPr>
              <a:t>Windows, iOS, Android, Web</a:t>
            </a:r>
          </a:p>
          <a:p>
            <a:pPr marL="137160" indent="-137160" defTabSz="685800">
              <a:lnSpc>
                <a:spcPct val="90000"/>
              </a:lnSpc>
              <a:spcBef>
                <a:spcPts val="105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76676" algn="l"/>
              </a:tabLst>
            </a:pPr>
            <a:r>
              <a:rPr lang="en-US" sz="1650" b="1" i="1" kern="100" spc="-8">
                <a:solidFill>
                  <a:srgbClr val="FFFFFF"/>
                </a:solidFill>
                <a:latin typeface="Calibri" panose="020F0502020204030204"/>
                <a:cs typeface="NettoOT"/>
              </a:rPr>
              <a:t>Not available with OneDrive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566160" y="3566160"/>
            <a:ext cx="2057400" cy="1388028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Increase  productivity in O365 </a:t>
            </a:r>
          </a:p>
        </p:txBody>
      </p:sp>
    </p:spTree>
    <p:extLst>
      <p:ext uri="{BB962C8B-B14F-4D97-AF65-F5344CB8AC3E}">
        <p14:creationId xmlns:p14="http://schemas.microsoft.com/office/powerpoint/2010/main" val="7951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73613" y="1122152"/>
            <a:ext cx="2035631" cy="2566779"/>
            <a:chOff x="902281" y="1679977"/>
            <a:chExt cx="2714174" cy="34223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937" y="2958303"/>
              <a:ext cx="667657" cy="9144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4541" y="1679977"/>
              <a:ext cx="631914" cy="7517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0891" y="4546365"/>
              <a:ext cx="737748" cy="5559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2281" y="1707738"/>
              <a:ext cx="679143" cy="690368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 flipV="1">
              <a:off x="2239767" y="4013893"/>
              <a:ext cx="0" cy="382601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>
              <a:off x="1517611" y="2377630"/>
              <a:ext cx="433578" cy="433578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H="1">
              <a:off x="2550963" y="2377630"/>
              <a:ext cx="433578" cy="433578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</p:grpSp>
      <p:sp>
        <p:nvSpPr>
          <p:cNvPr id="10" name="Title 3"/>
          <p:cNvSpPr txBox="1"/>
          <p:nvPr/>
        </p:nvSpPr>
        <p:spPr bwMode="gray">
          <a:xfrm>
            <a:off x="342901" y="879317"/>
            <a:ext cx="4343399" cy="3429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ct val="100000"/>
              </a:lnSpc>
              <a:spcAft>
                <a:spcPct val="0"/>
              </a:spcAft>
              <a:defRPr/>
            </a:pPr>
            <a:br>
              <a:rPr lang="en-US" sz="2700" spc="23">
                <a:solidFill>
                  <a:srgbClr val="FF9E1B"/>
                </a:solidFill>
                <a:latin typeface="Calibri" panose="020F0502020204030204"/>
                <a:cs typeface="NettoOT" panose="020B0504020101010102" pitchFamily="34" charset="0"/>
              </a:rPr>
            </a:br>
            <a:r>
              <a:rPr lang="en-US" sz="2100" b="0" kern="100" spc="-8">
                <a:solidFill>
                  <a:srgbClr val="23AAE2"/>
                </a:solidFill>
                <a:latin typeface="Calibri" panose="020F0502020204030204"/>
                <a:cs typeface="NettoOT"/>
              </a:rPr>
              <a:t>Use ShareFile to share files securely with anyone on any device.</a:t>
            </a:r>
            <a:endParaRPr lang="en-US" sz="1650" b="0" kern="100" spc="-8">
              <a:solidFill>
                <a:srgbClr val="23AAE2"/>
              </a:solidFill>
              <a:latin typeface="Calibri" panose="020F0502020204030204"/>
              <a:cs typeface="NettoOT"/>
            </a:endParaRPr>
          </a:p>
        </p:txBody>
      </p:sp>
      <p:sp>
        <p:nvSpPr>
          <p:cNvPr id="11" name="Title 4"/>
          <p:cNvSpPr txBox="1"/>
          <p:nvPr/>
        </p:nvSpPr>
        <p:spPr bwMode="gray">
          <a:xfrm>
            <a:off x="342901" y="758017"/>
            <a:ext cx="4343399" cy="1077784"/>
          </a:xfrm>
          <a:prstGeom prst="rect">
            <a:avLst/>
          </a:prstGeom>
        </p:spPr>
        <p:txBody>
          <a:bodyPr vert="horz" wrap="square" lIns="0" tIns="0" rIns="0" bIns="0" rtlCol="0"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lnSpc>
                <a:spcPct val="100000"/>
              </a:lnSpc>
            </a:pPr>
            <a:r>
              <a:rPr lang="en-US" sz="2400" spc="23">
                <a:solidFill>
                  <a:srgbClr val="23AAE2"/>
                </a:solidFill>
                <a:latin typeface="Calibri" panose="020F0502020204030204"/>
              </a:rPr>
              <a:t>Extending Office 365: </a:t>
            </a:r>
          </a:p>
          <a:p>
            <a:pPr defTabSz="685800">
              <a:lnSpc>
                <a:spcPct val="100000"/>
              </a:lnSpc>
            </a:pPr>
            <a:r>
              <a:rPr lang="en-US" sz="2400" spc="23">
                <a:solidFill>
                  <a:srgbClr val="23AAE2"/>
                </a:solidFill>
                <a:latin typeface="Calibri" panose="020F0502020204030204"/>
              </a:rPr>
              <a:t>Improved Productivity and Virtualization Support</a:t>
            </a:r>
          </a:p>
        </p:txBody>
      </p:sp>
      <p:pic>
        <p:nvPicPr>
          <p:cNvPr id="12" name="Picture Placeholder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8" r="19048"/>
          <a:stretch>
            <a:fillRect/>
          </a:stretch>
        </p:blipFill>
        <p:spPr bwMode="gray">
          <a:xfrm>
            <a:off x="5017468" y="0"/>
            <a:ext cx="4126532" cy="4443958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rgbClr val="D0D0CE"/>
          </a:solidFill>
        </p:spPr>
      </p:pic>
    </p:spTree>
    <p:extLst>
      <p:ext uri="{BB962C8B-B14F-4D97-AF65-F5344CB8AC3E}">
        <p14:creationId xmlns:p14="http://schemas.microsoft.com/office/powerpoint/2010/main" val="130384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5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sp>
        <p:nvSpPr>
          <p:cNvPr id="87" name="Content Placeholder 11"/>
          <p:cNvSpPr txBox="1">
            <a:spLocks/>
          </p:cNvSpPr>
          <p:nvPr/>
        </p:nvSpPr>
        <p:spPr bwMode="gray">
          <a:xfrm>
            <a:off x="274321" y="1920241"/>
            <a:ext cx="2775857" cy="3025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Policy-controlled on-demand access ideal for XenApp / XenDesktop farms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Access network drives, OneDrive, SharePoint, and other cloud repositories 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Users stay productive in the native Windows experience</a:t>
            </a:r>
          </a:p>
          <a:p>
            <a:pPr marL="13716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50" b="1" i="1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Not available with OneDrive</a:t>
            </a:r>
          </a:p>
        </p:txBody>
      </p:sp>
      <p:sp>
        <p:nvSpPr>
          <p:cNvPr id="88" name="Title 2"/>
          <p:cNvSpPr txBox="1">
            <a:spLocks/>
          </p:cNvSpPr>
          <p:nvPr/>
        </p:nvSpPr>
        <p:spPr bwMode="gray">
          <a:xfrm>
            <a:off x="3857294" y="252028"/>
            <a:ext cx="4938486" cy="6315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23" normalizeH="0" baseline="0" noProof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Drive Mapper</a:t>
            </a:r>
          </a:p>
        </p:txBody>
      </p:sp>
      <p:sp>
        <p:nvSpPr>
          <p:cNvPr id="89" name="Text Placeholder 12"/>
          <p:cNvSpPr txBox="1">
            <a:spLocks/>
          </p:cNvSpPr>
          <p:nvPr/>
        </p:nvSpPr>
        <p:spPr bwMode="gray">
          <a:xfrm>
            <a:off x="3857293" y="896292"/>
            <a:ext cx="4943809" cy="18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1350" kern="100" spc="-23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sz="1500" kern="12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None/>
              <a:tabLst/>
              <a:defRPr lang="en-US" sz="1350" kern="1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lang="en-US" sz="1200" kern="1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None/>
              <a:tabLst/>
              <a:defRPr sz="1200" b="0" kern="1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None/>
              <a:tabLst/>
              <a:defRPr sz="1200" kern="12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None/>
              <a:defRPr sz="12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50" b="0" i="0" u="none" strike="noStrike" kern="100" cap="none" spc="-2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OneDrive for Business &amp; SharePoint online within hosted VDI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656" y="1400513"/>
            <a:ext cx="3648767" cy="2772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140" y="2067694"/>
            <a:ext cx="1732360" cy="2193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2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grpSp>
        <p:nvGrpSpPr>
          <p:cNvPr id="93" name="Group 92"/>
          <p:cNvGrpSpPr>
            <a:grpSpLocks noChangeAspect="1"/>
          </p:cNvGrpSpPr>
          <p:nvPr/>
        </p:nvGrpSpPr>
        <p:grpSpPr>
          <a:xfrm>
            <a:off x="1072220" y="500980"/>
            <a:ext cx="1028700" cy="1164572"/>
            <a:chOff x="685730" y="1437825"/>
            <a:chExt cx="2762926" cy="3127857"/>
          </a:xfrm>
        </p:grpSpPr>
        <p:grpSp>
          <p:nvGrpSpPr>
            <p:cNvPr id="94" name="Group 93"/>
            <p:cNvGrpSpPr/>
            <p:nvPr/>
          </p:nvGrpSpPr>
          <p:grpSpPr>
            <a:xfrm>
              <a:off x="685730" y="4001184"/>
              <a:ext cx="541515" cy="539750"/>
              <a:chOff x="869950" y="47625"/>
              <a:chExt cx="3409950" cy="3398838"/>
            </a:xfrm>
          </p:grpSpPr>
          <p:sp>
            <p:nvSpPr>
              <p:cNvPr id="123" name="Freeform 11"/>
              <p:cNvSpPr>
                <a:spLocks noChangeArrowheads="1"/>
              </p:cNvSpPr>
              <p:nvPr/>
            </p:nvSpPr>
            <p:spPr bwMode="auto">
              <a:xfrm>
                <a:off x="869950" y="47625"/>
                <a:ext cx="1674813" cy="3398838"/>
              </a:xfrm>
              <a:custGeom>
                <a:avLst/>
                <a:gdLst>
                  <a:gd name="T0" fmla="*/ 4313 w 4652"/>
                  <a:gd name="T1" fmla="*/ 9442 h 9443"/>
                  <a:gd name="T2" fmla="*/ 4313 w 4652"/>
                  <a:gd name="T3" fmla="*/ 9442 h 9443"/>
                  <a:gd name="T4" fmla="*/ 338 w 4652"/>
                  <a:gd name="T5" fmla="*/ 9442 h 9443"/>
                  <a:gd name="T6" fmla="*/ 0 w 4652"/>
                  <a:gd name="T7" fmla="*/ 9075 h 9443"/>
                  <a:gd name="T8" fmla="*/ 0 w 4652"/>
                  <a:gd name="T9" fmla="*/ 338 h 9443"/>
                  <a:gd name="T10" fmla="*/ 338 w 4652"/>
                  <a:gd name="T11" fmla="*/ 0 h 9443"/>
                  <a:gd name="T12" fmla="*/ 4313 w 4652"/>
                  <a:gd name="T13" fmla="*/ 0 h 9443"/>
                  <a:gd name="T14" fmla="*/ 4651 w 4652"/>
                  <a:gd name="T15" fmla="*/ 338 h 9443"/>
                  <a:gd name="T16" fmla="*/ 4651 w 4652"/>
                  <a:gd name="T17" fmla="*/ 9075 h 9443"/>
                  <a:gd name="T18" fmla="*/ 4313 w 4652"/>
                  <a:gd name="T19" fmla="*/ 9442 h 9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52" h="9443">
                    <a:moveTo>
                      <a:pt x="4313" y="9442"/>
                    </a:moveTo>
                    <a:lnTo>
                      <a:pt x="4313" y="9442"/>
                    </a:lnTo>
                    <a:cubicBezTo>
                      <a:pt x="338" y="9442"/>
                      <a:pt x="338" y="9442"/>
                      <a:pt x="338" y="9442"/>
                    </a:cubicBezTo>
                    <a:cubicBezTo>
                      <a:pt x="142" y="9442"/>
                      <a:pt x="0" y="9273"/>
                      <a:pt x="0" y="9075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168"/>
                      <a:pt x="142" y="0"/>
                      <a:pt x="338" y="0"/>
                    </a:cubicBezTo>
                    <a:cubicBezTo>
                      <a:pt x="4313" y="0"/>
                      <a:pt x="4313" y="0"/>
                      <a:pt x="4313" y="0"/>
                    </a:cubicBezTo>
                    <a:cubicBezTo>
                      <a:pt x="4510" y="0"/>
                      <a:pt x="4651" y="168"/>
                      <a:pt x="4651" y="338"/>
                    </a:cubicBezTo>
                    <a:cubicBezTo>
                      <a:pt x="4651" y="9075"/>
                      <a:pt x="4651" y="9075"/>
                      <a:pt x="4651" y="9075"/>
                    </a:cubicBezTo>
                    <a:cubicBezTo>
                      <a:pt x="4651" y="9273"/>
                      <a:pt x="4510" y="9442"/>
                      <a:pt x="4313" y="9442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4" name="Freeform 12"/>
              <p:cNvSpPr>
                <a:spLocks noChangeArrowheads="1"/>
              </p:cNvSpPr>
              <p:nvPr/>
            </p:nvSpPr>
            <p:spPr bwMode="auto">
              <a:xfrm>
                <a:off x="1054100" y="269875"/>
                <a:ext cx="1339850" cy="466725"/>
              </a:xfrm>
              <a:custGeom>
                <a:avLst/>
                <a:gdLst>
                  <a:gd name="T0" fmla="*/ 3607 w 3721"/>
                  <a:gd name="T1" fmla="*/ 1297 h 1298"/>
                  <a:gd name="T2" fmla="*/ 3607 w 3721"/>
                  <a:gd name="T3" fmla="*/ 1297 h 1298"/>
                  <a:gd name="T4" fmla="*/ 140 w 3721"/>
                  <a:gd name="T5" fmla="*/ 1297 h 1298"/>
                  <a:gd name="T6" fmla="*/ 0 w 3721"/>
                  <a:gd name="T7" fmla="*/ 1157 h 1298"/>
                  <a:gd name="T8" fmla="*/ 0 w 3721"/>
                  <a:gd name="T9" fmla="*/ 142 h 1298"/>
                  <a:gd name="T10" fmla="*/ 140 w 3721"/>
                  <a:gd name="T11" fmla="*/ 0 h 1298"/>
                  <a:gd name="T12" fmla="*/ 3607 w 3721"/>
                  <a:gd name="T13" fmla="*/ 0 h 1298"/>
                  <a:gd name="T14" fmla="*/ 3720 w 3721"/>
                  <a:gd name="T15" fmla="*/ 142 h 1298"/>
                  <a:gd name="T16" fmla="*/ 3720 w 3721"/>
                  <a:gd name="T17" fmla="*/ 1157 h 1298"/>
                  <a:gd name="T18" fmla="*/ 3607 w 3721"/>
                  <a:gd name="T19" fmla="*/ 1297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98">
                    <a:moveTo>
                      <a:pt x="3607" y="1297"/>
                    </a:moveTo>
                    <a:lnTo>
                      <a:pt x="3607" y="1297"/>
                    </a:lnTo>
                    <a:cubicBezTo>
                      <a:pt x="140" y="1297"/>
                      <a:pt x="140" y="1297"/>
                      <a:pt x="140" y="1297"/>
                    </a:cubicBezTo>
                    <a:cubicBezTo>
                      <a:pt x="56" y="1297"/>
                      <a:pt x="0" y="1241"/>
                      <a:pt x="0" y="115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57"/>
                      <a:pt x="56" y="0"/>
                      <a:pt x="140" y="0"/>
                    </a:cubicBezTo>
                    <a:cubicBezTo>
                      <a:pt x="3607" y="0"/>
                      <a:pt x="3607" y="0"/>
                      <a:pt x="3607" y="0"/>
                    </a:cubicBezTo>
                    <a:cubicBezTo>
                      <a:pt x="3663" y="0"/>
                      <a:pt x="3720" y="57"/>
                      <a:pt x="3720" y="142"/>
                    </a:cubicBezTo>
                    <a:cubicBezTo>
                      <a:pt x="3720" y="1157"/>
                      <a:pt x="3720" y="1157"/>
                      <a:pt x="3720" y="1157"/>
                    </a:cubicBezTo>
                    <a:cubicBezTo>
                      <a:pt x="3720" y="1241"/>
                      <a:pt x="3663" y="1297"/>
                      <a:pt x="3607" y="1297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5" name="Freeform 13"/>
              <p:cNvSpPr>
                <a:spLocks noChangeArrowheads="1"/>
              </p:cNvSpPr>
              <p:nvPr/>
            </p:nvSpPr>
            <p:spPr bwMode="auto">
              <a:xfrm>
                <a:off x="2281238" y="3021013"/>
                <a:ext cx="112712" cy="122237"/>
              </a:xfrm>
              <a:custGeom>
                <a:avLst/>
                <a:gdLst>
                  <a:gd name="T0" fmla="*/ 310 w 311"/>
                  <a:gd name="T1" fmla="*/ 170 h 339"/>
                  <a:gd name="T2" fmla="*/ 310 w 311"/>
                  <a:gd name="T3" fmla="*/ 170 h 339"/>
                  <a:gd name="T4" fmla="*/ 141 w 311"/>
                  <a:gd name="T5" fmla="*/ 338 h 339"/>
                  <a:gd name="T6" fmla="*/ 0 w 311"/>
                  <a:gd name="T7" fmla="*/ 170 h 339"/>
                  <a:gd name="T8" fmla="*/ 141 w 311"/>
                  <a:gd name="T9" fmla="*/ 0 h 339"/>
                  <a:gd name="T10" fmla="*/ 310 w 311"/>
                  <a:gd name="T11" fmla="*/ 17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1" h="339">
                    <a:moveTo>
                      <a:pt x="310" y="170"/>
                    </a:moveTo>
                    <a:lnTo>
                      <a:pt x="310" y="170"/>
                    </a:lnTo>
                    <a:cubicBezTo>
                      <a:pt x="310" y="253"/>
                      <a:pt x="253" y="338"/>
                      <a:pt x="141" y="338"/>
                    </a:cubicBezTo>
                    <a:cubicBezTo>
                      <a:pt x="57" y="338"/>
                      <a:pt x="0" y="253"/>
                      <a:pt x="0" y="170"/>
                    </a:cubicBezTo>
                    <a:cubicBezTo>
                      <a:pt x="0" y="85"/>
                      <a:pt x="57" y="0"/>
                      <a:pt x="141" y="0"/>
                    </a:cubicBezTo>
                    <a:cubicBezTo>
                      <a:pt x="253" y="0"/>
                      <a:pt x="310" y="85"/>
                      <a:pt x="310" y="170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6" name="Freeform 14"/>
              <p:cNvSpPr>
                <a:spLocks noChangeArrowheads="1"/>
              </p:cNvSpPr>
              <p:nvPr/>
            </p:nvSpPr>
            <p:spPr bwMode="auto">
              <a:xfrm>
                <a:off x="1204913" y="463550"/>
                <a:ext cx="80962" cy="80963"/>
              </a:xfrm>
              <a:custGeom>
                <a:avLst/>
                <a:gdLst>
                  <a:gd name="T0" fmla="*/ 225 w 226"/>
                  <a:gd name="T1" fmla="*/ 113 h 227"/>
                  <a:gd name="T2" fmla="*/ 225 w 226"/>
                  <a:gd name="T3" fmla="*/ 113 h 227"/>
                  <a:gd name="T4" fmla="*/ 112 w 226"/>
                  <a:gd name="T5" fmla="*/ 226 h 227"/>
                  <a:gd name="T6" fmla="*/ 0 w 226"/>
                  <a:gd name="T7" fmla="*/ 113 h 227"/>
                  <a:gd name="T8" fmla="*/ 112 w 226"/>
                  <a:gd name="T9" fmla="*/ 0 h 227"/>
                  <a:gd name="T10" fmla="*/ 225 w 226"/>
                  <a:gd name="T11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6" h="226">
                    <a:moveTo>
                      <a:pt x="225" y="113"/>
                    </a:moveTo>
                    <a:lnTo>
                      <a:pt x="225" y="113"/>
                    </a:lnTo>
                    <a:cubicBezTo>
                      <a:pt x="225" y="170"/>
                      <a:pt x="168" y="226"/>
                      <a:pt x="112" y="226"/>
                    </a:cubicBezTo>
                    <a:cubicBezTo>
                      <a:pt x="56" y="226"/>
                      <a:pt x="0" y="170"/>
                      <a:pt x="0" y="113"/>
                    </a:cubicBezTo>
                    <a:cubicBezTo>
                      <a:pt x="0" y="57"/>
                      <a:pt x="56" y="0"/>
                      <a:pt x="112" y="0"/>
                    </a:cubicBezTo>
                    <a:cubicBezTo>
                      <a:pt x="168" y="0"/>
                      <a:pt x="225" y="57"/>
                      <a:pt x="225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7" name="Line 15"/>
              <p:cNvSpPr>
                <a:spLocks noChangeShapeType="1"/>
              </p:cNvSpPr>
              <p:nvPr/>
            </p:nvSpPr>
            <p:spPr bwMode="auto">
              <a:xfrm flipV="1">
                <a:off x="2200275" y="431800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8" name="Line 16"/>
              <p:cNvSpPr>
                <a:spLocks noChangeShapeType="1"/>
              </p:cNvSpPr>
              <p:nvPr/>
            </p:nvSpPr>
            <p:spPr bwMode="auto">
              <a:xfrm flipV="1">
                <a:off x="2087563" y="431800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9" name="Freeform 17"/>
              <p:cNvSpPr>
                <a:spLocks noChangeArrowheads="1"/>
              </p:cNvSpPr>
              <p:nvPr/>
            </p:nvSpPr>
            <p:spPr bwMode="auto">
              <a:xfrm>
                <a:off x="1054100" y="919163"/>
                <a:ext cx="1339850" cy="466725"/>
              </a:xfrm>
              <a:custGeom>
                <a:avLst/>
                <a:gdLst>
                  <a:gd name="T0" fmla="*/ 3607 w 3721"/>
                  <a:gd name="T1" fmla="*/ 1297 h 1298"/>
                  <a:gd name="T2" fmla="*/ 3607 w 3721"/>
                  <a:gd name="T3" fmla="*/ 1297 h 1298"/>
                  <a:gd name="T4" fmla="*/ 140 w 3721"/>
                  <a:gd name="T5" fmla="*/ 1297 h 1298"/>
                  <a:gd name="T6" fmla="*/ 0 w 3721"/>
                  <a:gd name="T7" fmla="*/ 1157 h 1298"/>
                  <a:gd name="T8" fmla="*/ 0 w 3721"/>
                  <a:gd name="T9" fmla="*/ 142 h 1298"/>
                  <a:gd name="T10" fmla="*/ 140 w 3721"/>
                  <a:gd name="T11" fmla="*/ 0 h 1298"/>
                  <a:gd name="T12" fmla="*/ 3607 w 3721"/>
                  <a:gd name="T13" fmla="*/ 0 h 1298"/>
                  <a:gd name="T14" fmla="*/ 3720 w 3721"/>
                  <a:gd name="T15" fmla="*/ 142 h 1298"/>
                  <a:gd name="T16" fmla="*/ 3720 w 3721"/>
                  <a:gd name="T17" fmla="*/ 1157 h 1298"/>
                  <a:gd name="T18" fmla="*/ 3607 w 3721"/>
                  <a:gd name="T19" fmla="*/ 1297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98">
                    <a:moveTo>
                      <a:pt x="3607" y="1297"/>
                    </a:moveTo>
                    <a:lnTo>
                      <a:pt x="3607" y="1297"/>
                    </a:lnTo>
                    <a:cubicBezTo>
                      <a:pt x="140" y="1297"/>
                      <a:pt x="140" y="1297"/>
                      <a:pt x="140" y="1297"/>
                    </a:cubicBezTo>
                    <a:cubicBezTo>
                      <a:pt x="56" y="1297"/>
                      <a:pt x="0" y="1241"/>
                      <a:pt x="0" y="115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57"/>
                      <a:pt x="56" y="0"/>
                      <a:pt x="140" y="0"/>
                    </a:cubicBezTo>
                    <a:cubicBezTo>
                      <a:pt x="3607" y="0"/>
                      <a:pt x="3607" y="0"/>
                      <a:pt x="3607" y="0"/>
                    </a:cubicBezTo>
                    <a:cubicBezTo>
                      <a:pt x="3663" y="0"/>
                      <a:pt x="3720" y="57"/>
                      <a:pt x="3720" y="142"/>
                    </a:cubicBezTo>
                    <a:cubicBezTo>
                      <a:pt x="3720" y="1157"/>
                      <a:pt x="3720" y="1157"/>
                      <a:pt x="3720" y="1157"/>
                    </a:cubicBezTo>
                    <a:cubicBezTo>
                      <a:pt x="3720" y="1241"/>
                      <a:pt x="3663" y="1297"/>
                      <a:pt x="3607" y="1297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0" name="Freeform 18"/>
              <p:cNvSpPr>
                <a:spLocks noChangeArrowheads="1"/>
              </p:cNvSpPr>
              <p:nvPr/>
            </p:nvSpPr>
            <p:spPr bwMode="auto">
              <a:xfrm>
                <a:off x="1204913" y="1112838"/>
                <a:ext cx="80962" cy="80962"/>
              </a:xfrm>
              <a:custGeom>
                <a:avLst/>
                <a:gdLst>
                  <a:gd name="T0" fmla="*/ 225 w 226"/>
                  <a:gd name="T1" fmla="*/ 113 h 227"/>
                  <a:gd name="T2" fmla="*/ 225 w 226"/>
                  <a:gd name="T3" fmla="*/ 113 h 227"/>
                  <a:gd name="T4" fmla="*/ 112 w 226"/>
                  <a:gd name="T5" fmla="*/ 226 h 227"/>
                  <a:gd name="T6" fmla="*/ 0 w 226"/>
                  <a:gd name="T7" fmla="*/ 113 h 227"/>
                  <a:gd name="T8" fmla="*/ 112 w 226"/>
                  <a:gd name="T9" fmla="*/ 0 h 227"/>
                  <a:gd name="T10" fmla="*/ 225 w 226"/>
                  <a:gd name="T11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6" h="226">
                    <a:moveTo>
                      <a:pt x="225" y="113"/>
                    </a:moveTo>
                    <a:lnTo>
                      <a:pt x="225" y="113"/>
                    </a:lnTo>
                    <a:cubicBezTo>
                      <a:pt x="225" y="170"/>
                      <a:pt x="168" y="226"/>
                      <a:pt x="112" y="226"/>
                    </a:cubicBezTo>
                    <a:cubicBezTo>
                      <a:pt x="56" y="226"/>
                      <a:pt x="0" y="170"/>
                      <a:pt x="0" y="113"/>
                    </a:cubicBezTo>
                    <a:cubicBezTo>
                      <a:pt x="0" y="57"/>
                      <a:pt x="56" y="0"/>
                      <a:pt x="112" y="0"/>
                    </a:cubicBezTo>
                    <a:cubicBezTo>
                      <a:pt x="168" y="0"/>
                      <a:pt x="225" y="57"/>
                      <a:pt x="225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1" name="Line 19"/>
              <p:cNvSpPr>
                <a:spLocks noChangeShapeType="1"/>
              </p:cNvSpPr>
              <p:nvPr/>
            </p:nvSpPr>
            <p:spPr bwMode="auto">
              <a:xfrm flipV="1">
                <a:off x="2200275" y="1071563"/>
                <a:ext cx="1588" cy="165100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2" name="Line 20"/>
              <p:cNvSpPr>
                <a:spLocks noChangeShapeType="1"/>
              </p:cNvSpPr>
              <p:nvPr/>
            </p:nvSpPr>
            <p:spPr bwMode="auto">
              <a:xfrm flipV="1">
                <a:off x="2087563" y="1071563"/>
                <a:ext cx="1587" cy="165100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3" name="Freeform 21"/>
              <p:cNvSpPr>
                <a:spLocks noChangeArrowheads="1"/>
              </p:cNvSpPr>
              <p:nvPr/>
            </p:nvSpPr>
            <p:spPr bwMode="auto">
              <a:xfrm>
                <a:off x="1054100" y="1568450"/>
                <a:ext cx="1339850" cy="457200"/>
              </a:xfrm>
              <a:custGeom>
                <a:avLst/>
                <a:gdLst>
                  <a:gd name="T0" fmla="*/ 3607 w 3721"/>
                  <a:gd name="T1" fmla="*/ 1269 h 1270"/>
                  <a:gd name="T2" fmla="*/ 3607 w 3721"/>
                  <a:gd name="T3" fmla="*/ 1269 h 1270"/>
                  <a:gd name="T4" fmla="*/ 140 w 3721"/>
                  <a:gd name="T5" fmla="*/ 1269 h 1270"/>
                  <a:gd name="T6" fmla="*/ 0 w 3721"/>
                  <a:gd name="T7" fmla="*/ 1157 h 1270"/>
                  <a:gd name="T8" fmla="*/ 0 w 3721"/>
                  <a:gd name="T9" fmla="*/ 113 h 1270"/>
                  <a:gd name="T10" fmla="*/ 140 w 3721"/>
                  <a:gd name="T11" fmla="*/ 0 h 1270"/>
                  <a:gd name="T12" fmla="*/ 3607 w 3721"/>
                  <a:gd name="T13" fmla="*/ 0 h 1270"/>
                  <a:gd name="T14" fmla="*/ 3720 w 3721"/>
                  <a:gd name="T15" fmla="*/ 113 h 1270"/>
                  <a:gd name="T16" fmla="*/ 3720 w 3721"/>
                  <a:gd name="T17" fmla="*/ 1157 h 1270"/>
                  <a:gd name="T18" fmla="*/ 3607 w 3721"/>
                  <a:gd name="T19" fmla="*/ 1269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70">
                    <a:moveTo>
                      <a:pt x="3607" y="1269"/>
                    </a:moveTo>
                    <a:lnTo>
                      <a:pt x="3607" y="1269"/>
                    </a:lnTo>
                    <a:cubicBezTo>
                      <a:pt x="140" y="1269"/>
                      <a:pt x="140" y="1269"/>
                      <a:pt x="140" y="1269"/>
                    </a:cubicBezTo>
                    <a:cubicBezTo>
                      <a:pt x="56" y="1269"/>
                      <a:pt x="0" y="1240"/>
                      <a:pt x="0" y="115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57"/>
                      <a:pt x="56" y="0"/>
                      <a:pt x="140" y="0"/>
                    </a:cubicBezTo>
                    <a:cubicBezTo>
                      <a:pt x="3607" y="0"/>
                      <a:pt x="3607" y="0"/>
                      <a:pt x="3607" y="0"/>
                    </a:cubicBezTo>
                    <a:cubicBezTo>
                      <a:pt x="3663" y="0"/>
                      <a:pt x="3720" y="57"/>
                      <a:pt x="3720" y="113"/>
                    </a:cubicBezTo>
                    <a:cubicBezTo>
                      <a:pt x="3720" y="1157"/>
                      <a:pt x="3720" y="1157"/>
                      <a:pt x="3720" y="1157"/>
                    </a:cubicBezTo>
                    <a:cubicBezTo>
                      <a:pt x="3720" y="1240"/>
                      <a:pt x="3663" y="1269"/>
                      <a:pt x="3607" y="1269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4" name="Freeform 22"/>
              <p:cNvSpPr>
                <a:spLocks noChangeArrowheads="1"/>
              </p:cNvSpPr>
              <p:nvPr/>
            </p:nvSpPr>
            <p:spPr bwMode="auto">
              <a:xfrm>
                <a:off x="1204913" y="1762125"/>
                <a:ext cx="80962" cy="80963"/>
              </a:xfrm>
              <a:custGeom>
                <a:avLst/>
                <a:gdLst>
                  <a:gd name="T0" fmla="*/ 225 w 226"/>
                  <a:gd name="T1" fmla="*/ 113 h 226"/>
                  <a:gd name="T2" fmla="*/ 225 w 226"/>
                  <a:gd name="T3" fmla="*/ 113 h 226"/>
                  <a:gd name="T4" fmla="*/ 112 w 226"/>
                  <a:gd name="T5" fmla="*/ 225 h 226"/>
                  <a:gd name="T6" fmla="*/ 0 w 226"/>
                  <a:gd name="T7" fmla="*/ 113 h 226"/>
                  <a:gd name="T8" fmla="*/ 112 w 226"/>
                  <a:gd name="T9" fmla="*/ 0 h 226"/>
                  <a:gd name="T10" fmla="*/ 225 w 226"/>
                  <a:gd name="T11" fmla="*/ 1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6" h="226">
                    <a:moveTo>
                      <a:pt x="225" y="113"/>
                    </a:moveTo>
                    <a:lnTo>
                      <a:pt x="225" y="113"/>
                    </a:lnTo>
                    <a:cubicBezTo>
                      <a:pt x="225" y="170"/>
                      <a:pt x="168" y="225"/>
                      <a:pt x="112" y="225"/>
                    </a:cubicBezTo>
                    <a:cubicBezTo>
                      <a:pt x="56" y="225"/>
                      <a:pt x="0" y="170"/>
                      <a:pt x="0" y="113"/>
                    </a:cubicBezTo>
                    <a:cubicBezTo>
                      <a:pt x="0" y="57"/>
                      <a:pt x="56" y="0"/>
                      <a:pt x="112" y="0"/>
                    </a:cubicBezTo>
                    <a:cubicBezTo>
                      <a:pt x="168" y="0"/>
                      <a:pt x="225" y="57"/>
                      <a:pt x="225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5" name="Line 23"/>
              <p:cNvSpPr>
                <a:spLocks noChangeShapeType="1"/>
              </p:cNvSpPr>
              <p:nvPr/>
            </p:nvSpPr>
            <p:spPr bwMode="auto">
              <a:xfrm flipV="1">
                <a:off x="2200275" y="1719263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6" name="Line 24"/>
              <p:cNvSpPr>
                <a:spLocks noChangeShapeType="1"/>
              </p:cNvSpPr>
              <p:nvPr/>
            </p:nvSpPr>
            <p:spPr bwMode="auto">
              <a:xfrm flipV="1">
                <a:off x="2087563" y="1719263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7" name="Line 25"/>
              <p:cNvSpPr>
                <a:spLocks noChangeShapeType="1"/>
              </p:cNvSpPr>
              <p:nvPr/>
            </p:nvSpPr>
            <p:spPr bwMode="auto">
              <a:xfrm flipV="1">
                <a:off x="1976438" y="431800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8" name="Line 26"/>
              <p:cNvSpPr>
                <a:spLocks noChangeShapeType="1"/>
              </p:cNvSpPr>
              <p:nvPr/>
            </p:nvSpPr>
            <p:spPr bwMode="auto">
              <a:xfrm flipV="1">
                <a:off x="1976438" y="1071563"/>
                <a:ext cx="1587" cy="165100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39" name="Line 27"/>
              <p:cNvSpPr>
                <a:spLocks noChangeShapeType="1"/>
              </p:cNvSpPr>
              <p:nvPr/>
            </p:nvSpPr>
            <p:spPr bwMode="auto">
              <a:xfrm flipV="1">
                <a:off x="1976438" y="1719263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0" name="Freeform 28"/>
              <p:cNvSpPr>
                <a:spLocks noChangeArrowheads="1"/>
              </p:cNvSpPr>
              <p:nvPr/>
            </p:nvSpPr>
            <p:spPr bwMode="auto">
              <a:xfrm>
                <a:off x="1054100" y="2219325"/>
                <a:ext cx="1339850" cy="457200"/>
              </a:xfrm>
              <a:custGeom>
                <a:avLst/>
                <a:gdLst>
                  <a:gd name="T0" fmla="*/ 3607 w 3721"/>
                  <a:gd name="T1" fmla="*/ 1269 h 1270"/>
                  <a:gd name="T2" fmla="*/ 3607 w 3721"/>
                  <a:gd name="T3" fmla="*/ 1269 h 1270"/>
                  <a:gd name="T4" fmla="*/ 140 w 3721"/>
                  <a:gd name="T5" fmla="*/ 1269 h 1270"/>
                  <a:gd name="T6" fmla="*/ 0 w 3721"/>
                  <a:gd name="T7" fmla="*/ 1156 h 1270"/>
                  <a:gd name="T8" fmla="*/ 0 w 3721"/>
                  <a:gd name="T9" fmla="*/ 113 h 1270"/>
                  <a:gd name="T10" fmla="*/ 140 w 3721"/>
                  <a:gd name="T11" fmla="*/ 0 h 1270"/>
                  <a:gd name="T12" fmla="*/ 3607 w 3721"/>
                  <a:gd name="T13" fmla="*/ 0 h 1270"/>
                  <a:gd name="T14" fmla="*/ 3720 w 3721"/>
                  <a:gd name="T15" fmla="*/ 113 h 1270"/>
                  <a:gd name="T16" fmla="*/ 3720 w 3721"/>
                  <a:gd name="T17" fmla="*/ 1156 h 1270"/>
                  <a:gd name="T18" fmla="*/ 3607 w 3721"/>
                  <a:gd name="T19" fmla="*/ 1269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70">
                    <a:moveTo>
                      <a:pt x="3607" y="1269"/>
                    </a:moveTo>
                    <a:lnTo>
                      <a:pt x="3607" y="1269"/>
                    </a:lnTo>
                    <a:cubicBezTo>
                      <a:pt x="140" y="1269"/>
                      <a:pt x="140" y="1269"/>
                      <a:pt x="140" y="1269"/>
                    </a:cubicBezTo>
                    <a:cubicBezTo>
                      <a:pt x="56" y="1269"/>
                      <a:pt x="0" y="1240"/>
                      <a:pt x="0" y="1156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57"/>
                      <a:pt x="56" y="0"/>
                      <a:pt x="140" y="0"/>
                    </a:cubicBezTo>
                    <a:cubicBezTo>
                      <a:pt x="3607" y="0"/>
                      <a:pt x="3607" y="0"/>
                      <a:pt x="3607" y="0"/>
                    </a:cubicBezTo>
                    <a:cubicBezTo>
                      <a:pt x="3663" y="0"/>
                      <a:pt x="3720" y="57"/>
                      <a:pt x="3720" y="113"/>
                    </a:cubicBezTo>
                    <a:cubicBezTo>
                      <a:pt x="3720" y="1156"/>
                      <a:pt x="3720" y="1156"/>
                      <a:pt x="3720" y="1156"/>
                    </a:cubicBezTo>
                    <a:cubicBezTo>
                      <a:pt x="3720" y="1240"/>
                      <a:pt x="3663" y="1269"/>
                      <a:pt x="3607" y="1269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1" name="Freeform 29"/>
              <p:cNvSpPr>
                <a:spLocks noChangeArrowheads="1"/>
              </p:cNvSpPr>
              <p:nvPr/>
            </p:nvSpPr>
            <p:spPr bwMode="auto">
              <a:xfrm>
                <a:off x="1204913" y="2411413"/>
                <a:ext cx="80962" cy="80962"/>
              </a:xfrm>
              <a:custGeom>
                <a:avLst/>
                <a:gdLst>
                  <a:gd name="T0" fmla="*/ 225 w 226"/>
                  <a:gd name="T1" fmla="*/ 113 h 226"/>
                  <a:gd name="T2" fmla="*/ 225 w 226"/>
                  <a:gd name="T3" fmla="*/ 113 h 226"/>
                  <a:gd name="T4" fmla="*/ 112 w 226"/>
                  <a:gd name="T5" fmla="*/ 225 h 226"/>
                  <a:gd name="T6" fmla="*/ 0 w 226"/>
                  <a:gd name="T7" fmla="*/ 113 h 226"/>
                  <a:gd name="T8" fmla="*/ 112 w 226"/>
                  <a:gd name="T9" fmla="*/ 0 h 226"/>
                  <a:gd name="T10" fmla="*/ 225 w 226"/>
                  <a:gd name="T11" fmla="*/ 1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6" h="226">
                    <a:moveTo>
                      <a:pt x="225" y="113"/>
                    </a:moveTo>
                    <a:lnTo>
                      <a:pt x="225" y="113"/>
                    </a:lnTo>
                    <a:cubicBezTo>
                      <a:pt x="225" y="169"/>
                      <a:pt x="168" y="225"/>
                      <a:pt x="112" y="225"/>
                    </a:cubicBezTo>
                    <a:cubicBezTo>
                      <a:pt x="56" y="225"/>
                      <a:pt x="0" y="169"/>
                      <a:pt x="0" y="113"/>
                    </a:cubicBezTo>
                    <a:cubicBezTo>
                      <a:pt x="0" y="57"/>
                      <a:pt x="56" y="0"/>
                      <a:pt x="112" y="0"/>
                    </a:cubicBezTo>
                    <a:cubicBezTo>
                      <a:pt x="168" y="0"/>
                      <a:pt x="225" y="57"/>
                      <a:pt x="225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2" name="Line 30"/>
              <p:cNvSpPr>
                <a:spLocks noChangeShapeType="1"/>
              </p:cNvSpPr>
              <p:nvPr/>
            </p:nvSpPr>
            <p:spPr bwMode="auto">
              <a:xfrm flipV="1">
                <a:off x="2200275" y="2368550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3" name="Line 31"/>
              <p:cNvSpPr>
                <a:spLocks noChangeShapeType="1"/>
              </p:cNvSpPr>
              <p:nvPr/>
            </p:nvSpPr>
            <p:spPr bwMode="auto">
              <a:xfrm flipV="1">
                <a:off x="2087563" y="2368550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4" name="Line 32"/>
              <p:cNvSpPr>
                <a:spLocks noChangeShapeType="1"/>
              </p:cNvSpPr>
              <p:nvPr/>
            </p:nvSpPr>
            <p:spPr bwMode="auto">
              <a:xfrm flipV="1">
                <a:off x="1976438" y="2368550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5" name="Line 33"/>
              <p:cNvSpPr>
                <a:spLocks noChangeShapeType="1"/>
              </p:cNvSpPr>
              <p:nvPr/>
            </p:nvSpPr>
            <p:spPr bwMode="auto">
              <a:xfrm>
                <a:off x="890588" y="2868613"/>
                <a:ext cx="1673225" cy="1587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6" name="Freeform 34"/>
              <p:cNvSpPr>
                <a:spLocks noChangeArrowheads="1"/>
              </p:cNvSpPr>
              <p:nvPr/>
            </p:nvSpPr>
            <p:spPr bwMode="auto">
              <a:xfrm>
                <a:off x="2544763" y="47625"/>
                <a:ext cx="1714500" cy="3398838"/>
              </a:xfrm>
              <a:custGeom>
                <a:avLst/>
                <a:gdLst>
                  <a:gd name="T0" fmla="*/ 4425 w 4764"/>
                  <a:gd name="T1" fmla="*/ 9442 h 9443"/>
                  <a:gd name="T2" fmla="*/ 4425 w 4764"/>
                  <a:gd name="T3" fmla="*/ 9442 h 9443"/>
                  <a:gd name="T4" fmla="*/ 366 w 4764"/>
                  <a:gd name="T5" fmla="*/ 9442 h 9443"/>
                  <a:gd name="T6" fmla="*/ 0 w 4764"/>
                  <a:gd name="T7" fmla="*/ 9075 h 9443"/>
                  <a:gd name="T8" fmla="*/ 0 w 4764"/>
                  <a:gd name="T9" fmla="*/ 338 h 9443"/>
                  <a:gd name="T10" fmla="*/ 366 w 4764"/>
                  <a:gd name="T11" fmla="*/ 0 h 9443"/>
                  <a:gd name="T12" fmla="*/ 4425 w 4764"/>
                  <a:gd name="T13" fmla="*/ 0 h 9443"/>
                  <a:gd name="T14" fmla="*/ 4763 w 4764"/>
                  <a:gd name="T15" fmla="*/ 338 h 9443"/>
                  <a:gd name="T16" fmla="*/ 4763 w 4764"/>
                  <a:gd name="T17" fmla="*/ 9075 h 9443"/>
                  <a:gd name="T18" fmla="*/ 4425 w 4764"/>
                  <a:gd name="T19" fmla="*/ 9442 h 9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64" h="9443">
                    <a:moveTo>
                      <a:pt x="4425" y="9442"/>
                    </a:moveTo>
                    <a:lnTo>
                      <a:pt x="4425" y="9442"/>
                    </a:lnTo>
                    <a:cubicBezTo>
                      <a:pt x="366" y="9442"/>
                      <a:pt x="366" y="9442"/>
                      <a:pt x="366" y="9442"/>
                    </a:cubicBezTo>
                    <a:cubicBezTo>
                      <a:pt x="169" y="9442"/>
                      <a:pt x="0" y="9273"/>
                      <a:pt x="0" y="9075"/>
                    </a:cubicBezTo>
                    <a:cubicBezTo>
                      <a:pt x="0" y="338"/>
                      <a:pt x="0" y="338"/>
                      <a:pt x="0" y="338"/>
                    </a:cubicBezTo>
                    <a:cubicBezTo>
                      <a:pt x="0" y="168"/>
                      <a:pt x="169" y="0"/>
                      <a:pt x="366" y="0"/>
                    </a:cubicBezTo>
                    <a:cubicBezTo>
                      <a:pt x="4425" y="0"/>
                      <a:pt x="4425" y="0"/>
                      <a:pt x="4425" y="0"/>
                    </a:cubicBezTo>
                    <a:cubicBezTo>
                      <a:pt x="4622" y="0"/>
                      <a:pt x="4763" y="168"/>
                      <a:pt x="4763" y="338"/>
                    </a:cubicBezTo>
                    <a:cubicBezTo>
                      <a:pt x="4763" y="9075"/>
                      <a:pt x="4763" y="9075"/>
                      <a:pt x="4763" y="9075"/>
                    </a:cubicBezTo>
                    <a:cubicBezTo>
                      <a:pt x="4763" y="9273"/>
                      <a:pt x="4622" y="9442"/>
                      <a:pt x="4425" y="9442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7" name="Freeform 35"/>
              <p:cNvSpPr>
                <a:spLocks noChangeArrowheads="1"/>
              </p:cNvSpPr>
              <p:nvPr/>
            </p:nvSpPr>
            <p:spPr bwMode="auto">
              <a:xfrm>
                <a:off x="2736850" y="269875"/>
                <a:ext cx="1339850" cy="466725"/>
              </a:xfrm>
              <a:custGeom>
                <a:avLst/>
                <a:gdLst>
                  <a:gd name="T0" fmla="*/ 3580 w 3721"/>
                  <a:gd name="T1" fmla="*/ 1297 h 1298"/>
                  <a:gd name="T2" fmla="*/ 3580 w 3721"/>
                  <a:gd name="T3" fmla="*/ 1297 h 1298"/>
                  <a:gd name="T4" fmla="*/ 113 w 3721"/>
                  <a:gd name="T5" fmla="*/ 1297 h 1298"/>
                  <a:gd name="T6" fmla="*/ 0 w 3721"/>
                  <a:gd name="T7" fmla="*/ 1157 h 1298"/>
                  <a:gd name="T8" fmla="*/ 0 w 3721"/>
                  <a:gd name="T9" fmla="*/ 142 h 1298"/>
                  <a:gd name="T10" fmla="*/ 113 w 3721"/>
                  <a:gd name="T11" fmla="*/ 0 h 1298"/>
                  <a:gd name="T12" fmla="*/ 3580 w 3721"/>
                  <a:gd name="T13" fmla="*/ 0 h 1298"/>
                  <a:gd name="T14" fmla="*/ 3720 w 3721"/>
                  <a:gd name="T15" fmla="*/ 142 h 1298"/>
                  <a:gd name="T16" fmla="*/ 3720 w 3721"/>
                  <a:gd name="T17" fmla="*/ 1157 h 1298"/>
                  <a:gd name="T18" fmla="*/ 3580 w 3721"/>
                  <a:gd name="T19" fmla="*/ 1297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98">
                    <a:moveTo>
                      <a:pt x="3580" y="1297"/>
                    </a:moveTo>
                    <a:lnTo>
                      <a:pt x="3580" y="1297"/>
                    </a:lnTo>
                    <a:cubicBezTo>
                      <a:pt x="113" y="1297"/>
                      <a:pt x="113" y="1297"/>
                      <a:pt x="113" y="1297"/>
                    </a:cubicBezTo>
                    <a:cubicBezTo>
                      <a:pt x="57" y="1297"/>
                      <a:pt x="0" y="1241"/>
                      <a:pt x="0" y="115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3580" y="0"/>
                      <a:pt x="3580" y="0"/>
                      <a:pt x="3580" y="0"/>
                    </a:cubicBezTo>
                    <a:cubicBezTo>
                      <a:pt x="3664" y="0"/>
                      <a:pt x="3720" y="57"/>
                      <a:pt x="3720" y="142"/>
                    </a:cubicBezTo>
                    <a:cubicBezTo>
                      <a:pt x="3720" y="1157"/>
                      <a:pt x="3720" y="1157"/>
                      <a:pt x="3720" y="1157"/>
                    </a:cubicBezTo>
                    <a:cubicBezTo>
                      <a:pt x="3720" y="1241"/>
                      <a:pt x="3664" y="1297"/>
                      <a:pt x="3580" y="1297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8" name="Freeform 36"/>
              <p:cNvSpPr>
                <a:spLocks noChangeArrowheads="1"/>
              </p:cNvSpPr>
              <p:nvPr/>
            </p:nvSpPr>
            <p:spPr bwMode="auto">
              <a:xfrm>
                <a:off x="3954463" y="3021013"/>
                <a:ext cx="122237" cy="122237"/>
              </a:xfrm>
              <a:custGeom>
                <a:avLst/>
                <a:gdLst>
                  <a:gd name="T0" fmla="*/ 338 w 339"/>
                  <a:gd name="T1" fmla="*/ 170 h 339"/>
                  <a:gd name="T2" fmla="*/ 338 w 339"/>
                  <a:gd name="T3" fmla="*/ 170 h 339"/>
                  <a:gd name="T4" fmla="*/ 170 w 339"/>
                  <a:gd name="T5" fmla="*/ 338 h 339"/>
                  <a:gd name="T6" fmla="*/ 0 w 339"/>
                  <a:gd name="T7" fmla="*/ 170 h 339"/>
                  <a:gd name="T8" fmla="*/ 170 w 339"/>
                  <a:gd name="T9" fmla="*/ 0 h 339"/>
                  <a:gd name="T10" fmla="*/ 338 w 339"/>
                  <a:gd name="T11" fmla="*/ 17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9" h="339">
                    <a:moveTo>
                      <a:pt x="338" y="170"/>
                    </a:moveTo>
                    <a:lnTo>
                      <a:pt x="338" y="170"/>
                    </a:lnTo>
                    <a:cubicBezTo>
                      <a:pt x="338" y="253"/>
                      <a:pt x="255" y="338"/>
                      <a:pt x="170" y="338"/>
                    </a:cubicBezTo>
                    <a:cubicBezTo>
                      <a:pt x="85" y="338"/>
                      <a:pt x="0" y="253"/>
                      <a:pt x="0" y="170"/>
                    </a:cubicBezTo>
                    <a:cubicBezTo>
                      <a:pt x="0" y="85"/>
                      <a:pt x="85" y="0"/>
                      <a:pt x="170" y="0"/>
                    </a:cubicBezTo>
                    <a:cubicBezTo>
                      <a:pt x="255" y="0"/>
                      <a:pt x="338" y="85"/>
                      <a:pt x="338" y="170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49" name="Freeform 37"/>
              <p:cNvSpPr>
                <a:spLocks noChangeArrowheads="1"/>
              </p:cNvSpPr>
              <p:nvPr/>
            </p:nvSpPr>
            <p:spPr bwMode="auto">
              <a:xfrm>
                <a:off x="2889250" y="463550"/>
                <a:ext cx="71438" cy="80963"/>
              </a:xfrm>
              <a:custGeom>
                <a:avLst/>
                <a:gdLst>
                  <a:gd name="T0" fmla="*/ 197 w 198"/>
                  <a:gd name="T1" fmla="*/ 113 h 227"/>
                  <a:gd name="T2" fmla="*/ 197 w 198"/>
                  <a:gd name="T3" fmla="*/ 113 h 227"/>
                  <a:gd name="T4" fmla="*/ 113 w 198"/>
                  <a:gd name="T5" fmla="*/ 226 h 227"/>
                  <a:gd name="T6" fmla="*/ 0 w 198"/>
                  <a:gd name="T7" fmla="*/ 113 h 227"/>
                  <a:gd name="T8" fmla="*/ 113 w 198"/>
                  <a:gd name="T9" fmla="*/ 0 h 227"/>
                  <a:gd name="T10" fmla="*/ 197 w 198"/>
                  <a:gd name="T11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226">
                    <a:moveTo>
                      <a:pt x="197" y="113"/>
                    </a:moveTo>
                    <a:lnTo>
                      <a:pt x="197" y="113"/>
                    </a:lnTo>
                    <a:cubicBezTo>
                      <a:pt x="197" y="170"/>
                      <a:pt x="170" y="226"/>
                      <a:pt x="113" y="226"/>
                    </a:cubicBezTo>
                    <a:cubicBezTo>
                      <a:pt x="57" y="226"/>
                      <a:pt x="0" y="170"/>
                      <a:pt x="0" y="113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170" y="0"/>
                      <a:pt x="197" y="57"/>
                      <a:pt x="197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0" name="Line 38"/>
              <p:cNvSpPr>
                <a:spLocks noChangeShapeType="1"/>
              </p:cNvSpPr>
              <p:nvPr/>
            </p:nvSpPr>
            <p:spPr bwMode="auto">
              <a:xfrm flipV="1">
                <a:off x="3884613" y="431800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1" name="Line 39"/>
              <p:cNvSpPr>
                <a:spLocks noChangeShapeType="1"/>
              </p:cNvSpPr>
              <p:nvPr/>
            </p:nvSpPr>
            <p:spPr bwMode="auto">
              <a:xfrm flipV="1">
                <a:off x="3762375" y="431800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2" name="Freeform 40"/>
              <p:cNvSpPr>
                <a:spLocks noChangeArrowheads="1"/>
              </p:cNvSpPr>
              <p:nvPr/>
            </p:nvSpPr>
            <p:spPr bwMode="auto">
              <a:xfrm>
                <a:off x="2736850" y="919163"/>
                <a:ext cx="1339850" cy="466725"/>
              </a:xfrm>
              <a:custGeom>
                <a:avLst/>
                <a:gdLst>
                  <a:gd name="T0" fmla="*/ 3580 w 3721"/>
                  <a:gd name="T1" fmla="*/ 1297 h 1298"/>
                  <a:gd name="T2" fmla="*/ 3580 w 3721"/>
                  <a:gd name="T3" fmla="*/ 1297 h 1298"/>
                  <a:gd name="T4" fmla="*/ 113 w 3721"/>
                  <a:gd name="T5" fmla="*/ 1297 h 1298"/>
                  <a:gd name="T6" fmla="*/ 0 w 3721"/>
                  <a:gd name="T7" fmla="*/ 1157 h 1298"/>
                  <a:gd name="T8" fmla="*/ 0 w 3721"/>
                  <a:gd name="T9" fmla="*/ 142 h 1298"/>
                  <a:gd name="T10" fmla="*/ 113 w 3721"/>
                  <a:gd name="T11" fmla="*/ 0 h 1298"/>
                  <a:gd name="T12" fmla="*/ 3580 w 3721"/>
                  <a:gd name="T13" fmla="*/ 0 h 1298"/>
                  <a:gd name="T14" fmla="*/ 3720 w 3721"/>
                  <a:gd name="T15" fmla="*/ 142 h 1298"/>
                  <a:gd name="T16" fmla="*/ 3720 w 3721"/>
                  <a:gd name="T17" fmla="*/ 1157 h 1298"/>
                  <a:gd name="T18" fmla="*/ 3580 w 3721"/>
                  <a:gd name="T19" fmla="*/ 1297 h 1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98">
                    <a:moveTo>
                      <a:pt x="3580" y="1297"/>
                    </a:moveTo>
                    <a:lnTo>
                      <a:pt x="3580" y="1297"/>
                    </a:lnTo>
                    <a:cubicBezTo>
                      <a:pt x="113" y="1297"/>
                      <a:pt x="113" y="1297"/>
                      <a:pt x="113" y="1297"/>
                    </a:cubicBezTo>
                    <a:cubicBezTo>
                      <a:pt x="57" y="1297"/>
                      <a:pt x="0" y="1241"/>
                      <a:pt x="0" y="1157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3580" y="0"/>
                      <a:pt x="3580" y="0"/>
                      <a:pt x="3580" y="0"/>
                    </a:cubicBezTo>
                    <a:cubicBezTo>
                      <a:pt x="3664" y="0"/>
                      <a:pt x="3720" y="57"/>
                      <a:pt x="3720" y="142"/>
                    </a:cubicBezTo>
                    <a:cubicBezTo>
                      <a:pt x="3720" y="1157"/>
                      <a:pt x="3720" y="1157"/>
                      <a:pt x="3720" y="1157"/>
                    </a:cubicBezTo>
                    <a:cubicBezTo>
                      <a:pt x="3720" y="1241"/>
                      <a:pt x="3664" y="1297"/>
                      <a:pt x="3580" y="1297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3" name="Freeform 41"/>
              <p:cNvSpPr>
                <a:spLocks noChangeArrowheads="1"/>
              </p:cNvSpPr>
              <p:nvPr/>
            </p:nvSpPr>
            <p:spPr bwMode="auto">
              <a:xfrm>
                <a:off x="2889250" y="1112838"/>
                <a:ext cx="71438" cy="80962"/>
              </a:xfrm>
              <a:custGeom>
                <a:avLst/>
                <a:gdLst>
                  <a:gd name="T0" fmla="*/ 197 w 198"/>
                  <a:gd name="T1" fmla="*/ 113 h 227"/>
                  <a:gd name="T2" fmla="*/ 197 w 198"/>
                  <a:gd name="T3" fmla="*/ 113 h 227"/>
                  <a:gd name="T4" fmla="*/ 113 w 198"/>
                  <a:gd name="T5" fmla="*/ 226 h 227"/>
                  <a:gd name="T6" fmla="*/ 0 w 198"/>
                  <a:gd name="T7" fmla="*/ 113 h 227"/>
                  <a:gd name="T8" fmla="*/ 113 w 198"/>
                  <a:gd name="T9" fmla="*/ 0 h 227"/>
                  <a:gd name="T10" fmla="*/ 197 w 198"/>
                  <a:gd name="T11" fmla="*/ 113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226">
                    <a:moveTo>
                      <a:pt x="197" y="113"/>
                    </a:moveTo>
                    <a:lnTo>
                      <a:pt x="197" y="113"/>
                    </a:lnTo>
                    <a:cubicBezTo>
                      <a:pt x="197" y="170"/>
                      <a:pt x="170" y="226"/>
                      <a:pt x="113" y="226"/>
                    </a:cubicBezTo>
                    <a:cubicBezTo>
                      <a:pt x="57" y="226"/>
                      <a:pt x="0" y="170"/>
                      <a:pt x="0" y="113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170" y="0"/>
                      <a:pt x="197" y="57"/>
                      <a:pt x="197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4" name="Line 42"/>
              <p:cNvSpPr>
                <a:spLocks noChangeShapeType="1"/>
              </p:cNvSpPr>
              <p:nvPr/>
            </p:nvSpPr>
            <p:spPr bwMode="auto">
              <a:xfrm flipV="1">
                <a:off x="3884613" y="1071563"/>
                <a:ext cx="1587" cy="165100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5" name="Line 43"/>
              <p:cNvSpPr>
                <a:spLocks noChangeShapeType="1"/>
              </p:cNvSpPr>
              <p:nvPr/>
            </p:nvSpPr>
            <p:spPr bwMode="auto">
              <a:xfrm flipV="1">
                <a:off x="3762375" y="1071563"/>
                <a:ext cx="1588" cy="165100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6" name="Freeform 44"/>
              <p:cNvSpPr>
                <a:spLocks noChangeArrowheads="1"/>
              </p:cNvSpPr>
              <p:nvPr/>
            </p:nvSpPr>
            <p:spPr bwMode="auto">
              <a:xfrm>
                <a:off x="2736850" y="1568450"/>
                <a:ext cx="1339850" cy="457200"/>
              </a:xfrm>
              <a:custGeom>
                <a:avLst/>
                <a:gdLst>
                  <a:gd name="T0" fmla="*/ 3580 w 3721"/>
                  <a:gd name="T1" fmla="*/ 1269 h 1270"/>
                  <a:gd name="T2" fmla="*/ 3580 w 3721"/>
                  <a:gd name="T3" fmla="*/ 1269 h 1270"/>
                  <a:gd name="T4" fmla="*/ 113 w 3721"/>
                  <a:gd name="T5" fmla="*/ 1269 h 1270"/>
                  <a:gd name="T6" fmla="*/ 0 w 3721"/>
                  <a:gd name="T7" fmla="*/ 1157 h 1270"/>
                  <a:gd name="T8" fmla="*/ 0 w 3721"/>
                  <a:gd name="T9" fmla="*/ 113 h 1270"/>
                  <a:gd name="T10" fmla="*/ 113 w 3721"/>
                  <a:gd name="T11" fmla="*/ 0 h 1270"/>
                  <a:gd name="T12" fmla="*/ 3580 w 3721"/>
                  <a:gd name="T13" fmla="*/ 0 h 1270"/>
                  <a:gd name="T14" fmla="*/ 3720 w 3721"/>
                  <a:gd name="T15" fmla="*/ 113 h 1270"/>
                  <a:gd name="T16" fmla="*/ 3720 w 3721"/>
                  <a:gd name="T17" fmla="*/ 1157 h 1270"/>
                  <a:gd name="T18" fmla="*/ 3580 w 3721"/>
                  <a:gd name="T19" fmla="*/ 1269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70">
                    <a:moveTo>
                      <a:pt x="3580" y="1269"/>
                    </a:moveTo>
                    <a:lnTo>
                      <a:pt x="3580" y="1269"/>
                    </a:lnTo>
                    <a:cubicBezTo>
                      <a:pt x="113" y="1269"/>
                      <a:pt x="113" y="1269"/>
                      <a:pt x="113" y="1269"/>
                    </a:cubicBezTo>
                    <a:cubicBezTo>
                      <a:pt x="57" y="1269"/>
                      <a:pt x="0" y="1240"/>
                      <a:pt x="0" y="1157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3580" y="0"/>
                      <a:pt x="3580" y="0"/>
                      <a:pt x="3580" y="0"/>
                    </a:cubicBezTo>
                    <a:cubicBezTo>
                      <a:pt x="3664" y="0"/>
                      <a:pt x="3720" y="57"/>
                      <a:pt x="3720" y="113"/>
                    </a:cubicBezTo>
                    <a:cubicBezTo>
                      <a:pt x="3720" y="1157"/>
                      <a:pt x="3720" y="1157"/>
                      <a:pt x="3720" y="1157"/>
                    </a:cubicBezTo>
                    <a:cubicBezTo>
                      <a:pt x="3720" y="1240"/>
                      <a:pt x="3664" y="1269"/>
                      <a:pt x="3580" y="1269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7" name="Freeform 45"/>
              <p:cNvSpPr>
                <a:spLocks noChangeArrowheads="1"/>
              </p:cNvSpPr>
              <p:nvPr/>
            </p:nvSpPr>
            <p:spPr bwMode="auto">
              <a:xfrm>
                <a:off x="2889250" y="1762125"/>
                <a:ext cx="71438" cy="80963"/>
              </a:xfrm>
              <a:custGeom>
                <a:avLst/>
                <a:gdLst>
                  <a:gd name="T0" fmla="*/ 197 w 198"/>
                  <a:gd name="T1" fmla="*/ 113 h 226"/>
                  <a:gd name="T2" fmla="*/ 197 w 198"/>
                  <a:gd name="T3" fmla="*/ 113 h 226"/>
                  <a:gd name="T4" fmla="*/ 113 w 198"/>
                  <a:gd name="T5" fmla="*/ 225 h 226"/>
                  <a:gd name="T6" fmla="*/ 0 w 198"/>
                  <a:gd name="T7" fmla="*/ 113 h 226"/>
                  <a:gd name="T8" fmla="*/ 113 w 198"/>
                  <a:gd name="T9" fmla="*/ 0 h 226"/>
                  <a:gd name="T10" fmla="*/ 197 w 198"/>
                  <a:gd name="T11" fmla="*/ 1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226">
                    <a:moveTo>
                      <a:pt x="197" y="113"/>
                    </a:moveTo>
                    <a:lnTo>
                      <a:pt x="197" y="113"/>
                    </a:lnTo>
                    <a:cubicBezTo>
                      <a:pt x="197" y="170"/>
                      <a:pt x="170" y="225"/>
                      <a:pt x="113" y="225"/>
                    </a:cubicBezTo>
                    <a:cubicBezTo>
                      <a:pt x="57" y="225"/>
                      <a:pt x="0" y="170"/>
                      <a:pt x="0" y="113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170" y="0"/>
                      <a:pt x="197" y="57"/>
                      <a:pt x="197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8" name="Line 46"/>
              <p:cNvSpPr>
                <a:spLocks noChangeShapeType="1"/>
              </p:cNvSpPr>
              <p:nvPr/>
            </p:nvSpPr>
            <p:spPr bwMode="auto">
              <a:xfrm flipV="1">
                <a:off x="3884613" y="1719263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9" name="Line 47"/>
              <p:cNvSpPr>
                <a:spLocks noChangeShapeType="1"/>
              </p:cNvSpPr>
              <p:nvPr/>
            </p:nvSpPr>
            <p:spPr bwMode="auto">
              <a:xfrm flipV="1">
                <a:off x="3762375" y="1719263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0" name="Line 48"/>
              <p:cNvSpPr>
                <a:spLocks noChangeShapeType="1"/>
              </p:cNvSpPr>
              <p:nvPr/>
            </p:nvSpPr>
            <p:spPr bwMode="auto">
              <a:xfrm flipV="1">
                <a:off x="3651250" y="431800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1" name="Line 49"/>
              <p:cNvSpPr>
                <a:spLocks noChangeShapeType="1"/>
              </p:cNvSpPr>
              <p:nvPr/>
            </p:nvSpPr>
            <p:spPr bwMode="auto">
              <a:xfrm flipV="1">
                <a:off x="3651250" y="1071563"/>
                <a:ext cx="1588" cy="165100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2" name="Line 50"/>
              <p:cNvSpPr>
                <a:spLocks noChangeShapeType="1"/>
              </p:cNvSpPr>
              <p:nvPr/>
            </p:nvSpPr>
            <p:spPr bwMode="auto">
              <a:xfrm flipV="1">
                <a:off x="3651250" y="1719263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3" name="Freeform 51"/>
              <p:cNvSpPr>
                <a:spLocks noChangeArrowheads="1"/>
              </p:cNvSpPr>
              <p:nvPr/>
            </p:nvSpPr>
            <p:spPr bwMode="auto">
              <a:xfrm>
                <a:off x="2736850" y="2219325"/>
                <a:ext cx="1339850" cy="457200"/>
              </a:xfrm>
              <a:custGeom>
                <a:avLst/>
                <a:gdLst>
                  <a:gd name="T0" fmla="*/ 3580 w 3721"/>
                  <a:gd name="T1" fmla="*/ 1269 h 1270"/>
                  <a:gd name="T2" fmla="*/ 3580 w 3721"/>
                  <a:gd name="T3" fmla="*/ 1269 h 1270"/>
                  <a:gd name="T4" fmla="*/ 113 w 3721"/>
                  <a:gd name="T5" fmla="*/ 1269 h 1270"/>
                  <a:gd name="T6" fmla="*/ 0 w 3721"/>
                  <a:gd name="T7" fmla="*/ 1156 h 1270"/>
                  <a:gd name="T8" fmla="*/ 0 w 3721"/>
                  <a:gd name="T9" fmla="*/ 113 h 1270"/>
                  <a:gd name="T10" fmla="*/ 113 w 3721"/>
                  <a:gd name="T11" fmla="*/ 0 h 1270"/>
                  <a:gd name="T12" fmla="*/ 3580 w 3721"/>
                  <a:gd name="T13" fmla="*/ 0 h 1270"/>
                  <a:gd name="T14" fmla="*/ 3720 w 3721"/>
                  <a:gd name="T15" fmla="*/ 113 h 1270"/>
                  <a:gd name="T16" fmla="*/ 3720 w 3721"/>
                  <a:gd name="T17" fmla="*/ 1156 h 1270"/>
                  <a:gd name="T18" fmla="*/ 3580 w 3721"/>
                  <a:gd name="T19" fmla="*/ 1269 h 1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20" h="1270">
                    <a:moveTo>
                      <a:pt x="3580" y="1269"/>
                    </a:moveTo>
                    <a:lnTo>
                      <a:pt x="3580" y="1269"/>
                    </a:lnTo>
                    <a:cubicBezTo>
                      <a:pt x="113" y="1269"/>
                      <a:pt x="113" y="1269"/>
                      <a:pt x="113" y="1269"/>
                    </a:cubicBezTo>
                    <a:cubicBezTo>
                      <a:pt x="57" y="1269"/>
                      <a:pt x="0" y="1240"/>
                      <a:pt x="0" y="1156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3580" y="0"/>
                      <a:pt x="3580" y="0"/>
                      <a:pt x="3580" y="0"/>
                    </a:cubicBezTo>
                    <a:cubicBezTo>
                      <a:pt x="3664" y="0"/>
                      <a:pt x="3720" y="57"/>
                      <a:pt x="3720" y="113"/>
                    </a:cubicBezTo>
                    <a:cubicBezTo>
                      <a:pt x="3720" y="1156"/>
                      <a:pt x="3720" y="1156"/>
                      <a:pt x="3720" y="1156"/>
                    </a:cubicBezTo>
                    <a:cubicBezTo>
                      <a:pt x="3720" y="1240"/>
                      <a:pt x="3664" y="1269"/>
                      <a:pt x="3580" y="1269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4" name="Freeform 52"/>
              <p:cNvSpPr>
                <a:spLocks noChangeArrowheads="1"/>
              </p:cNvSpPr>
              <p:nvPr/>
            </p:nvSpPr>
            <p:spPr bwMode="auto">
              <a:xfrm>
                <a:off x="2889250" y="2411413"/>
                <a:ext cx="71438" cy="80962"/>
              </a:xfrm>
              <a:custGeom>
                <a:avLst/>
                <a:gdLst>
                  <a:gd name="T0" fmla="*/ 197 w 198"/>
                  <a:gd name="T1" fmla="*/ 113 h 226"/>
                  <a:gd name="T2" fmla="*/ 197 w 198"/>
                  <a:gd name="T3" fmla="*/ 113 h 226"/>
                  <a:gd name="T4" fmla="*/ 113 w 198"/>
                  <a:gd name="T5" fmla="*/ 225 h 226"/>
                  <a:gd name="T6" fmla="*/ 0 w 198"/>
                  <a:gd name="T7" fmla="*/ 113 h 226"/>
                  <a:gd name="T8" fmla="*/ 113 w 198"/>
                  <a:gd name="T9" fmla="*/ 0 h 226"/>
                  <a:gd name="T10" fmla="*/ 197 w 198"/>
                  <a:gd name="T11" fmla="*/ 113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8" h="226">
                    <a:moveTo>
                      <a:pt x="197" y="113"/>
                    </a:moveTo>
                    <a:lnTo>
                      <a:pt x="197" y="113"/>
                    </a:lnTo>
                    <a:cubicBezTo>
                      <a:pt x="197" y="169"/>
                      <a:pt x="170" y="225"/>
                      <a:pt x="113" y="225"/>
                    </a:cubicBezTo>
                    <a:cubicBezTo>
                      <a:pt x="57" y="225"/>
                      <a:pt x="0" y="169"/>
                      <a:pt x="0" y="113"/>
                    </a:cubicBezTo>
                    <a:cubicBezTo>
                      <a:pt x="0" y="57"/>
                      <a:pt x="57" y="0"/>
                      <a:pt x="113" y="0"/>
                    </a:cubicBezTo>
                    <a:cubicBezTo>
                      <a:pt x="170" y="0"/>
                      <a:pt x="197" y="57"/>
                      <a:pt x="197" y="11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5" name="Line 53"/>
              <p:cNvSpPr>
                <a:spLocks noChangeShapeType="1"/>
              </p:cNvSpPr>
              <p:nvPr/>
            </p:nvSpPr>
            <p:spPr bwMode="auto">
              <a:xfrm flipV="1">
                <a:off x="3884613" y="2368550"/>
                <a:ext cx="1587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6" name="Line 54"/>
              <p:cNvSpPr>
                <a:spLocks noChangeShapeType="1"/>
              </p:cNvSpPr>
              <p:nvPr/>
            </p:nvSpPr>
            <p:spPr bwMode="auto">
              <a:xfrm flipV="1">
                <a:off x="3762375" y="2368550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7" name="Line 55"/>
              <p:cNvSpPr>
                <a:spLocks noChangeShapeType="1"/>
              </p:cNvSpPr>
              <p:nvPr/>
            </p:nvSpPr>
            <p:spPr bwMode="auto">
              <a:xfrm flipV="1">
                <a:off x="3651250" y="2368550"/>
                <a:ext cx="1588" cy="155575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68" name="Line 56"/>
              <p:cNvSpPr>
                <a:spLocks noChangeShapeType="1"/>
              </p:cNvSpPr>
              <p:nvPr/>
            </p:nvSpPr>
            <p:spPr bwMode="auto">
              <a:xfrm>
                <a:off x="2565400" y="2868613"/>
                <a:ext cx="1714500" cy="1587"/>
              </a:xfrm>
              <a:prstGeom prst="line">
                <a:avLst/>
              </a:pr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3084035" y="4029121"/>
              <a:ext cx="364621" cy="464245"/>
              <a:chOff x="7866063" y="1789113"/>
              <a:chExt cx="871537" cy="1109662"/>
            </a:xfrm>
          </p:grpSpPr>
          <p:sp>
            <p:nvSpPr>
              <p:cNvPr id="120" name="Freeform 9"/>
              <p:cNvSpPr>
                <a:spLocks noChangeArrowheads="1"/>
              </p:cNvSpPr>
              <p:nvPr/>
            </p:nvSpPr>
            <p:spPr bwMode="auto">
              <a:xfrm>
                <a:off x="7866063" y="1789113"/>
                <a:ext cx="871537" cy="1109662"/>
              </a:xfrm>
              <a:custGeom>
                <a:avLst/>
                <a:gdLst>
                  <a:gd name="T0" fmla="*/ 2255 w 2421"/>
                  <a:gd name="T1" fmla="*/ 3080 h 3081"/>
                  <a:gd name="T2" fmla="*/ 2255 w 2421"/>
                  <a:gd name="T3" fmla="*/ 3080 h 3081"/>
                  <a:gd name="T4" fmla="*/ 165 w 2421"/>
                  <a:gd name="T5" fmla="*/ 3080 h 3081"/>
                  <a:gd name="T6" fmla="*/ 0 w 2421"/>
                  <a:gd name="T7" fmla="*/ 2943 h 3081"/>
                  <a:gd name="T8" fmla="*/ 0 w 2421"/>
                  <a:gd name="T9" fmla="*/ 137 h 3081"/>
                  <a:gd name="T10" fmla="*/ 165 w 2421"/>
                  <a:gd name="T11" fmla="*/ 0 h 3081"/>
                  <a:gd name="T12" fmla="*/ 2255 w 2421"/>
                  <a:gd name="T13" fmla="*/ 0 h 3081"/>
                  <a:gd name="T14" fmla="*/ 2420 w 2421"/>
                  <a:gd name="T15" fmla="*/ 137 h 3081"/>
                  <a:gd name="T16" fmla="*/ 2420 w 2421"/>
                  <a:gd name="T17" fmla="*/ 2943 h 3081"/>
                  <a:gd name="T18" fmla="*/ 2255 w 2421"/>
                  <a:gd name="T19" fmla="*/ 3080 h 3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1" h="3081">
                    <a:moveTo>
                      <a:pt x="2255" y="3080"/>
                    </a:moveTo>
                    <a:lnTo>
                      <a:pt x="2255" y="3080"/>
                    </a:lnTo>
                    <a:cubicBezTo>
                      <a:pt x="165" y="3080"/>
                      <a:pt x="165" y="3080"/>
                      <a:pt x="165" y="3080"/>
                    </a:cubicBezTo>
                    <a:cubicBezTo>
                      <a:pt x="55" y="3080"/>
                      <a:pt x="0" y="3024"/>
                      <a:pt x="0" y="2943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0" y="54"/>
                      <a:pt x="55" y="0"/>
                      <a:pt x="165" y="0"/>
                    </a:cubicBezTo>
                    <a:cubicBezTo>
                      <a:pt x="2255" y="0"/>
                      <a:pt x="2255" y="0"/>
                      <a:pt x="2255" y="0"/>
                    </a:cubicBezTo>
                    <a:cubicBezTo>
                      <a:pt x="2366" y="0"/>
                      <a:pt x="2420" y="54"/>
                      <a:pt x="2420" y="137"/>
                    </a:cubicBezTo>
                    <a:cubicBezTo>
                      <a:pt x="2420" y="2943"/>
                      <a:pt x="2420" y="2943"/>
                      <a:pt x="2420" y="2943"/>
                    </a:cubicBezTo>
                    <a:cubicBezTo>
                      <a:pt x="2420" y="3024"/>
                      <a:pt x="2366" y="3080"/>
                      <a:pt x="2255" y="3080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1" name="Freeform 10"/>
              <p:cNvSpPr>
                <a:spLocks noChangeArrowheads="1"/>
              </p:cNvSpPr>
              <p:nvPr/>
            </p:nvSpPr>
            <p:spPr bwMode="auto">
              <a:xfrm>
                <a:off x="7954963" y="1878013"/>
                <a:ext cx="693737" cy="852487"/>
              </a:xfrm>
              <a:custGeom>
                <a:avLst/>
                <a:gdLst>
                  <a:gd name="T0" fmla="*/ 0 w 1927"/>
                  <a:gd name="T1" fmla="*/ 0 h 2367"/>
                  <a:gd name="T2" fmla="*/ 1926 w 1927"/>
                  <a:gd name="T3" fmla="*/ 0 h 2367"/>
                  <a:gd name="T4" fmla="*/ 1926 w 1927"/>
                  <a:gd name="T5" fmla="*/ 2366 h 2367"/>
                  <a:gd name="T6" fmla="*/ 0 w 1927"/>
                  <a:gd name="T7" fmla="*/ 2366 h 2367"/>
                  <a:gd name="T8" fmla="*/ 0 w 1927"/>
                  <a:gd name="T9" fmla="*/ 0 h 2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7" h="2367">
                    <a:moveTo>
                      <a:pt x="0" y="0"/>
                    </a:moveTo>
                    <a:lnTo>
                      <a:pt x="1926" y="0"/>
                    </a:lnTo>
                    <a:lnTo>
                      <a:pt x="1926" y="2366"/>
                    </a:lnTo>
                    <a:lnTo>
                      <a:pt x="0" y="2366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bevel/>
              </a:ln>
              <a:effectLst/>
              <a:extLst>
                <a:ext uri="{909E8E84-426E-40dd-AFC4-6F175D3DCCD1}">
                  <a14:hiddenFill xmlns="" xmlns:a14="http://schemas.microsoft.com/office/drawing/2010/main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22" name="Oval 121"/>
              <p:cNvSpPr/>
              <p:nvPr/>
            </p:nvSpPr>
            <p:spPr bwMode="auto">
              <a:xfrm>
                <a:off x="8281987" y="2786062"/>
                <a:ext cx="45719" cy="45719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</a:lstStyle>
              <a:p>
                <a:pPr marL="0" marR="0" lvl="0" indent="0" defTabSz="3429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/>
                  <a:ea typeface="SimSun" charset="0"/>
                  <a:cs typeface="SimSun" charset="0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1704829" y="3890671"/>
              <a:ext cx="754392" cy="675011"/>
              <a:chOff x="3671558" y="5041917"/>
              <a:chExt cx="754392" cy="675011"/>
            </a:xfrm>
          </p:grpSpPr>
          <p:grpSp>
            <p:nvGrpSpPr>
              <p:cNvPr id="104" name="Group 103"/>
              <p:cNvGrpSpPr/>
              <p:nvPr/>
            </p:nvGrpSpPr>
            <p:grpSpPr>
              <a:xfrm>
                <a:off x="3671558" y="5041917"/>
                <a:ext cx="483795" cy="506981"/>
                <a:chOff x="7974013" y="4090988"/>
                <a:chExt cx="1490662" cy="1562100"/>
              </a:xfrm>
            </p:grpSpPr>
            <p:sp>
              <p:nvSpPr>
                <p:cNvPr id="116" name="Freeform 1"/>
                <p:cNvSpPr>
                  <a:spLocks noChangeArrowheads="1"/>
                </p:cNvSpPr>
                <p:nvPr/>
              </p:nvSpPr>
              <p:spPr bwMode="auto">
                <a:xfrm>
                  <a:off x="7974013" y="4090988"/>
                  <a:ext cx="1490662" cy="900112"/>
                </a:xfrm>
                <a:custGeom>
                  <a:avLst/>
                  <a:gdLst>
                    <a:gd name="T0" fmla="*/ 920 w 4140"/>
                    <a:gd name="T1" fmla="*/ 949 h 2502"/>
                    <a:gd name="T2" fmla="*/ 920 w 4140"/>
                    <a:gd name="T3" fmla="*/ 949 h 2502"/>
                    <a:gd name="T4" fmla="*/ 747 w 4140"/>
                    <a:gd name="T5" fmla="*/ 920 h 2502"/>
                    <a:gd name="T6" fmla="*/ 0 w 4140"/>
                    <a:gd name="T7" fmla="*/ 1725 h 2502"/>
                    <a:gd name="T8" fmla="*/ 747 w 4140"/>
                    <a:gd name="T9" fmla="*/ 2501 h 2502"/>
                    <a:gd name="T10" fmla="*/ 2903 w 4140"/>
                    <a:gd name="T11" fmla="*/ 2501 h 2502"/>
                    <a:gd name="T12" fmla="*/ 4139 w 4140"/>
                    <a:gd name="T13" fmla="*/ 1236 h 2502"/>
                    <a:gd name="T14" fmla="*/ 2903 w 4140"/>
                    <a:gd name="T15" fmla="*/ 0 h 2502"/>
                    <a:gd name="T16" fmla="*/ 1868 w 4140"/>
                    <a:gd name="T17" fmla="*/ 575 h 2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40" h="2502">
                      <a:moveTo>
                        <a:pt x="920" y="949"/>
                      </a:moveTo>
                      <a:lnTo>
                        <a:pt x="920" y="949"/>
                      </a:lnTo>
                      <a:cubicBezTo>
                        <a:pt x="890" y="949"/>
                        <a:pt x="805" y="920"/>
                        <a:pt x="747" y="920"/>
                      </a:cubicBezTo>
                      <a:cubicBezTo>
                        <a:pt x="345" y="920"/>
                        <a:pt x="0" y="1293"/>
                        <a:pt x="0" y="1725"/>
                      </a:cubicBezTo>
                      <a:cubicBezTo>
                        <a:pt x="0" y="2156"/>
                        <a:pt x="345" y="2501"/>
                        <a:pt x="747" y="2501"/>
                      </a:cubicBezTo>
                      <a:cubicBezTo>
                        <a:pt x="2903" y="2501"/>
                        <a:pt x="2903" y="2501"/>
                        <a:pt x="2903" y="2501"/>
                      </a:cubicBezTo>
                      <a:cubicBezTo>
                        <a:pt x="3593" y="2501"/>
                        <a:pt x="4139" y="1926"/>
                        <a:pt x="4139" y="1236"/>
                      </a:cubicBezTo>
                      <a:cubicBezTo>
                        <a:pt x="4139" y="547"/>
                        <a:pt x="3593" y="0"/>
                        <a:pt x="2903" y="0"/>
                      </a:cubicBezTo>
                      <a:cubicBezTo>
                        <a:pt x="2500" y="0"/>
                        <a:pt x="2069" y="202"/>
                        <a:pt x="1868" y="575"/>
                      </a:cubicBez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7" name="Freeform 2"/>
                <p:cNvSpPr>
                  <a:spLocks noChangeArrowheads="1"/>
                </p:cNvSpPr>
                <p:nvPr/>
              </p:nvSpPr>
              <p:spPr bwMode="auto">
                <a:xfrm>
                  <a:off x="8274050" y="4235450"/>
                  <a:ext cx="423863" cy="290513"/>
                </a:xfrm>
                <a:custGeom>
                  <a:avLst/>
                  <a:gdLst>
                    <a:gd name="T0" fmla="*/ 0 w 1179"/>
                    <a:gd name="T1" fmla="*/ 805 h 806"/>
                    <a:gd name="T2" fmla="*/ 0 w 1179"/>
                    <a:gd name="T3" fmla="*/ 805 h 806"/>
                    <a:gd name="T4" fmla="*/ 948 w 1179"/>
                    <a:gd name="T5" fmla="*/ 0 h 806"/>
                    <a:gd name="T6" fmla="*/ 1178 w 1179"/>
                    <a:gd name="T7" fmla="*/ 0 h 8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79" h="805">
                      <a:moveTo>
                        <a:pt x="0" y="805"/>
                      </a:moveTo>
                      <a:lnTo>
                        <a:pt x="0" y="805"/>
                      </a:lnTo>
                      <a:cubicBezTo>
                        <a:pt x="87" y="316"/>
                        <a:pt x="546" y="0"/>
                        <a:pt x="948" y="0"/>
                      </a:cubicBezTo>
                      <a:cubicBezTo>
                        <a:pt x="1035" y="0"/>
                        <a:pt x="1092" y="0"/>
                        <a:pt x="1178" y="0"/>
                      </a:cubicBez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8" name="Freeform 7"/>
                <p:cNvSpPr>
                  <a:spLocks noChangeArrowheads="1"/>
                </p:cNvSpPr>
                <p:nvPr/>
              </p:nvSpPr>
              <p:spPr bwMode="auto">
                <a:xfrm>
                  <a:off x="8358188" y="5002213"/>
                  <a:ext cx="238125" cy="600075"/>
                </a:xfrm>
                <a:custGeom>
                  <a:avLst/>
                  <a:gdLst>
                    <a:gd name="T0" fmla="*/ 0 w 662"/>
                    <a:gd name="T1" fmla="*/ 0 h 1669"/>
                    <a:gd name="T2" fmla="*/ 0 w 662"/>
                    <a:gd name="T3" fmla="*/ 0 h 1669"/>
                    <a:gd name="T4" fmla="*/ 0 w 662"/>
                    <a:gd name="T5" fmla="*/ 1064 h 1669"/>
                    <a:gd name="T6" fmla="*/ 575 w 662"/>
                    <a:gd name="T7" fmla="*/ 1668 h 1669"/>
                    <a:gd name="T8" fmla="*/ 661 w 662"/>
                    <a:gd name="T9" fmla="*/ 1668 h 16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2" h="166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064"/>
                        <a:pt x="0" y="1064"/>
                        <a:pt x="0" y="1064"/>
                      </a:cubicBezTo>
                      <a:cubicBezTo>
                        <a:pt x="0" y="1409"/>
                        <a:pt x="259" y="1668"/>
                        <a:pt x="575" y="1668"/>
                      </a:cubicBezTo>
                      <a:cubicBezTo>
                        <a:pt x="661" y="1668"/>
                        <a:pt x="661" y="1668"/>
                        <a:pt x="661" y="1668"/>
                      </a:cubicBez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9" name="Freeform 8"/>
                <p:cNvSpPr>
                  <a:spLocks noChangeArrowheads="1"/>
                </p:cNvSpPr>
                <p:nvPr/>
              </p:nvSpPr>
              <p:spPr bwMode="auto">
                <a:xfrm>
                  <a:off x="8585200" y="5549900"/>
                  <a:ext cx="82550" cy="103188"/>
                </a:xfrm>
                <a:custGeom>
                  <a:avLst/>
                  <a:gdLst>
                    <a:gd name="T0" fmla="*/ 0 w 231"/>
                    <a:gd name="T1" fmla="*/ 287 h 288"/>
                    <a:gd name="T2" fmla="*/ 230 w 231"/>
                    <a:gd name="T3" fmla="*/ 144 h 288"/>
                    <a:gd name="T4" fmla="*/ 0 w 231"/>
                    <a:gd name="T5" fmla="*/ 0 h 288"/>
                    <a:gd name="T6" fmla="*/ 0 w 231"/>
                    <a:gd name="T7" fmla="*/ 287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1" h="288">
                      <a:moveTo>
                        <a:pt x="0" y="287"/>
                      </a:moveTo>
                      <a:lnTo>
                        <a:pt x="230" y="144"/>
                      </a:lnTo>
                      <a:lnTo>
                        <a:pt x="0" y="0"/>
                      </a:lnTo>
                      <a:lnTo>
                        <a:pt x="0" y="287"/>
                      </a:lnTo>
                    </a:path>
                  </a:pathLst>
                </a:custGeom>
                <a:solidFill>
                  <a:srgbClr val="010101"/>
                </a:solidFill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p:grpSp>
          <p:grpSp>
            <p:nvGrpSpPr>
              <p:cNvPr id="105" name="Group 104"/>
              <p:cNvGrpSpPr/>
              <p:nvPr/>
            </p:nvGrpSpPr>
            <p:grpSpPr>
              <a:xfrm>
                <a:off x="3867904" y="5334049"/>
                <a:ext cx="558046" cy="382879"/>
                <a:chOff x="2137289" y="2658063"/>
                <a:chExt cx="3423533" cy="2348911"/>
              </a:xfrm>
            </p:grpSpPr>
            <p:sp>
              <p:nvSpPr>
                <p:cNvPr id="106" name="Freeform 11"/>
                <p:cNvSpPr>
                  <a:spLocks noChangeArrowheads="1"/>
                </p:cNvSpPr>
                <p:nvPr/>
              </p:nvSpPr>
              <p:spPr bwMode="auto">
                <a:xfrm>
                  <a:off x="3694577" y="2658063"/>
                  <a:ext cx="1336673" cy="850020"/>
                </a:xfrm>
                <a:custGeom>
                  <a:avLst/>
                  <a:gdLst>
                    <a:gd name="T0" fmla="*/ 0 w 1817"/>
                    <a:gd name="T1" fmla="*/ 907 h 1157"/>
                    <a:gd name="T2" fmla="*/ 0 w 1817"/>
                    <a:gd name="T3" fmla="*/ 907 h 1157"/>
                    <a:gd name="T4" fmla="*/ 0 w 1817"/>
                    <a:gd name="T5" fmla="*/ 110 h 1157"/>
                    <a:gd name="T6" fmla="*/ 138 w 1817"/>
                    <a:gd name="T7" fmla="*/ 0 h 1157"/>
                    <a:gd name="T8" fmla="*/ 1706 w 1817"/>
                    <a:gd name="T9" fmla="*/ 0 h 1157"/>
                    <a:gd name="T10" fmla="*/ 1816 w 1817"/>
                    <a:gd name="T11" fmla="*/ 110 h 1157"/>
                    <a:gd name="T12" fmla="*/ 1816 w 1817"/>
                    <a:gd name="T13" fmla="*/ 1156 h 1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17" h="1157">
                      <a:moveTo>
                        <a:pt x="0" y="907"/>
                      </a:moveTo>
                      <a:lnTo>
                        <a:pt x="0" y="907"/>
                      </a:ln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55"/>
                        <a:pt x="55" y="0"/>
                        <a:pt x="138" y="0"/>
                      </a:cubicBezTo>
                      <a:cubicBezTo>
                        <a:pt x="1706" y="0"/>
                        <a:pt x="1706" y="0"/>
                        <a:pt x="1706" y="0"/>
                      </a:cubicBezTo>
                      <a:cubicBezTo>
                        <a:pt x="1760" y="0"/>
                        <a:pt x="1816" y="55"/>
                        <a:pt x="1816" y="110"/>
                      </a:cubicBezTo>
                      <a:cubicBezTo>
                        <a:pt x="1816" y="1156"/>
                        <a:pt x="1816" y="1156"/>
                        <a:pt x="1816" y="1156"/>
                      </a:cubicBez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07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4398601" y="4377570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08" name="Freeform 13"/>
                <p:cNvSpPr>
                  <a:spLocks noChangeArrowheads="1"/>
                </p:cNvSpPr>
                <p:nvPr/>
              </p:nvSpPr>
              <p:spPr bwMode="auto">
                <a:xfrm>
                  <a:off x="3817863" y="2817037"/>
                  <a:ext cx="1073879" cy="687803"/>
                </a:xfrm>
                <a:custGeom>
                  <a:avLst/>
                  <a:gdLst>
                    <a:gd name="T0" fmla="*/ 0 w 1459"/>
                    <a:gd name="T1" fmla="*/ 743 h 937"/>
                    <a:gd name="T2" fmla="*/ 0 w 1459"/>
                    <a:gd name="T3" fmla="*/ 0 h 937"/>
                    <a:gd name="T4" fmla="*/ 1458 w 1459"/>
                    <a:gd name="T5" fmla="*/ 0 h 937"/>
                    <a:gd name="T6" fmla="*/ 1458 w 1459"/>
                    <a:gd name="T7" fmla="*/ 936 h 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59" h="937">
                      <a:moveTo>
                        <a:pt x="0" y="743"/>
                      </a:moveTo>
                      <a:lnTo>
                        <a:pt x="0" y="0"/>
                      </a:lnTo>
                      <a:lnTo>
                        <a:pt x="1458" y="0"/>
                      </a:lnTo>
                      <a:lnTo>
                        <a:pt x="1458" y="936"/>
                      </a:ln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09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4398601" y="4092067"/>
                  <a:ext cx="392567" cy="3245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0" name="Freeform 15"/>
                <p:cNvSpPr>
                  <a:spLocks noChangeArrowheads="1"/>
                </p:cNvSpPr>
                <p:nvPr/>
              </p:nvSpPr>
              <p:spPr bwMode="auto">
                <a:xfrm>
                  <a:off x="2380614" y="3345866"/>
                  <a:ext cx="2005009" cy="1437249"/>
                </a:xfrm>
                <a:custGeom>
                  <a:avLst/>
                  <a:gdLst>
                    <a:gd name="T0" fmla="*/ 2724 w 2725"/>
                    <a:gd name="T1" fmla="*/ 1044 h 1953"/>
                    <a:gd name="T2" fmla="*/ 2724 w 2725"/>
                    <a:gd name="T3" fmla="*/ 1044 h 1953"/>
                    <a:gd name="T4" fmla="*/ 2724 w 2725"/>
                    <a:gd name="T5" fmla="*/ 1952 h 1953"/>
                    <a:gd name="T6" fmla="*/ 0 w 2725"/>
                    <a:gd name="T7" fmla="*/ 1952 h 1953"/>
                    <a:gd name="T8" fmla="*/ 0 w 2725"/>
                    <a:gd name="T9" fmla="*/ 137 h 1953"/>
                    <a:gd name="T10" fmla="*/ 138 w 2725"/>
                    <a:gd name="T11" fmla="*/ 0 h 1953"/>
                    <a:gd name="T12" fmla="*/ 2586 w 2725"/>
                    <a:gd name="T13" fmla="*/ 0 h 1953"/>
                    <a:gd name="T14" fmla="*/ 2724 w 2725"/>
                    <a:gd name="T15" fmla="*/ 137 h 1953"/>
                    <a:gd name="T16" fmla="*/ 2724 w 2725"/>
                    <a:gd name="T17" fmla="*/ 1044 h 19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5" h="1952">
                      <a:moveTo>
                        <a:pt x="2724" y="1044"/>
                      </a:moveTo>
                      <a:lnTo>
                        <a:pt x="2724" y="1044"/>
                      </a:lnTo>
                      <a:cubicBezTo>
                        <a:pt x="2724" y="1952"/>
                        <a:pt x="2724" y="1952"/>
                        <a:pt x="2724" y="1952"/>
                      </a:cubicBezTo>
                      <a:cubicBezTo>
                        <a:pt x="0" y="1952"/>
                        <a:pt x="0" y="1952"/>
                        <a:pt x="0" y="1952"/>
                      </a:cubicBezTo>
                      <a:cubicBezTo>
                        <a:pt x="0" y="137"/>
                        <a:pt x="0" y="137"/>
                        <a:pt x="0" y="137"/>
                      </a:cubicBezTo>
                      <a:cubicBezTo>
                        <a:pt x="0" y="54"/>
                        <a:pt x="56" y="0"/>
                        <a:pt x="138" y="0"/>
                      </a:cubicBezTo>
                      <a:cubicBezTo>
                        <a:pt x="2586" y="0"/>
                        <a:pt x="2586" y="0"/>
                        <a:pt x="2586" y="0"/>
                      </a:cubicBezTo>
                      <a:cubicBezTo>
                        <a:pt x="2668" y="0"/>
                        <a:pt x="2724" y="54"/>
                        <a:pt x="2724" y="137"/>
                      </a:cubicBezTo>
                      <a:cubicBezTo>
                        <a:pt x="2724" y="1044"/>
                        <a:pt x="2724" y="1044"/>
                        <a:pt x="2724" y="1044"/>
                      </a:cubicBez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1" name="Freeform 16"/>
                <p:cNvSpPr>
                  <a:spLocks noChangeArrowheads="1"/>
                </p:cNvSpPr>
                <p:nvPr/>
              </p:nvSpPr>
              <p:spPr bwMode="auto">
                <a:xfrm>
                  <a:off x="2523366" y="3485374"/>
                  <a:ext cx="1719506" cy="1154989"/>
                </a:xfrm>
                <a:custGeom>
                  <a:avLst/>
                  <a:gdLst>
                    <a:gd name="T0" fmla="*/ 0 w 2339"/>
                    <a:gd name="T1" fmla="*/ 1569 h 1570"/>
                    <a:gd name="T2" fmla="*/ 0 w 2339"/>
                    <a:gd name="T3" fmla="*/ 0 h 1570"/>
                    <a:gd name="T4" fmla="*/ 2338 w 2339"/>
                    <a:gd name="T5" fmla="*/ 0 h 1570"/>
                    <a:gd name="T6" fmla="*/ 2338 w 2339"/>
                    <a:gd name="T7" fmla="*/ 1569 h 1570"/>
                    <a:gd name="T8" fmla="*/ 0 w 2339"/>
                    <a:gd name="T9" fmla="*/ 1569 h 15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39" h="1570">
                      <a:moveTo>
                        <a:pt x="0" y="1569"/>
                      </a:moveTo>
                      <a:lnTo>
                        <a:pt x="0" y="0"/>
                      </a:lnTo>
                      <a:lnTo>
                        <a:pt x="2338" y="0"/>
                      </a:lnTo>
                      <a:lnTo>
                        <a:pt x="2338" y="1569"/>
                      </a:lnTo>
                      <a:lnTo>
                        <a:pt x="0" y="1569"/>
                      </a:ln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2" name="Freeform 17"/>
                <p:cNvSpPr>
                  <a:spLocks noChangeArrowheads="1"/>
                </p:cNvSpPr>
                <p:nvPr/>
              </p:nvSpPr>
              <p:spPr bwMode="auto">
                <a:xfrm>
                  <a:off x="2137289" y="4783115"/>
                  <a:ext cx="2511128" cy="223859"/>
                </a:xfrm>
                <a:custGeom>
                  <a:avLst/>
                  <a:gdLst>
                    <a:gd name="T0" fmla="*/ 3301 w 3412"/>
                    <a:gd name="T1" fmla="*/ 0 h 303"/>
                    <a:gd name="T2" fmla="*/ 3301 w 3412"/>
                    <a:gd name="T3" fmla="*/ 0 h 303"/>
                    <a:gd name="T4" fmla="*/ 2118 w 3412"/>
                    <a:gd name="T5" fmla="*/ 0 h 303"/>
                    <a:gd name="T6" fmla="*/ 2008 w 3412"/>
                    <a:gd name="T7" fmla="*/ 55 h 303"/>
                    <a:gd name="T8" fmla="*/ 1431 w 3412"/>
                    <a:gd name="T9" fmla="*/ 55 h 303"/>
                    <a:gd name="T10" fmla="*/ 1320 w 3412"/>
                    <a:gd name="T11" fmla="*/ 0 h 303"/>
                    <a:gd name="T12" fmla="*/ 138 w 3412"/>
                    <a:gd name="T13" fmla="*/ 0 h 303"/>
                    <a:gd name="T14" fmla="*/ 0 w 3412"/>
                    <a:gd name="T15" fmla="*/ 110 h 303"/>
                    <a:gd name="T16" fmla="*/ 0 w 3412"/>
                    <a:gd name="T17" fmla="*/ 192 h 303"/>
                    <a:gd name="T18" fmla="*/ 138 w 3412"/>
                    <a:gd name="T19" fmla="*/ 302 h 303"/>
                    <a:gd name="T20" fmla="*/ 3301 w 3412"/>
                    <a:gd name="T21" fmla="*/ 302 h 303"/>
                    <a:gd name="T22" fmla="*/ 3411 w 3412"/>
                    <a:gd name="T23" fmla="*/ 192 h 303"/>
                    <a:gd name="T24" fmla="*/ 3411 w 3412"/>
                    <a:gd name="T25" fmla="*/ 110 h 303"/>
                    <a:gd name="T26" fmla="*/ 3301 w 3412"/>
                    <a:gd name="T27" fmla="*/ 0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12" h="303">
                      <a:moveTo>
                        <a:pt x="3301" y="0"/>
                      </a:moveTo>
                      <a:lnTo>
                        <a:pt x="3301" y="0"/>
                      </a:lnTo>
                      <a:cubicBezTo>
                        <a:pt x="2118" y="0"/>
                        <a:pt x="2118" y="0"/>
                        <a:pt x="2118" y="0"/>
                      </a:cubicBezTo>
                      <a:cubicBezTo>
                        <a:pt x="2118" y="0"/>
                        <a:pt x="2091" y="55"/>
                        <a:pt x="2008" y="55"/>
                      </a:cubicBezTo>
                      <a:cubicBezTo>
                        <a:pt x="1431" y="55"/>
                        <a:pt x="1431" y="55"/>
                        <a:pt x="1431" y="55"/>
                      </a:cubicBezTo>
                      <a:cubicBezTo>
                        <a:pt x="1348" y="55"/>
                        <a:pt x="1320" y="0"/>
                        <a:pt x="1320" y="0"/>
                      </a:cubicBez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56" y="0"/>
                        <a:pt x="0" y="55"/>
                        <a:pt x="0" y="110"/>
                      </a:cubicBez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0" y="275"/>
                        <a:pt x="56" y="302"/>
                        <a:pt x="138" y="302"/>
                      </a:cubicBezTo>
                      <a:cubicBezTo>
                        <a:pt x="3301" y="302"/>
                        <a:pt x="3301" y="302"/>
                        <a:pt x="3301" y="302"/>
                      </a:cubicBezTo>
                      <a:cubicBezTo>
                        <a:pt x="3356" y="302"/>
                        <a:pt x="3411" y="275"/>
                        <a:pt x="3411" y="192"/>
                      </a:cubicBezTo>
                      <a:cubicBezTo>
                        <a:pt x="3411" y="110"/>
                        <a:pt x="3411" y="110"/>
                        <a:pt x="3411" y="110"/>
                      </a:cubicBezTo>
                      <a:cubicBezTo>
                        <a:pt x="3411" y="55"/>
                        <a:pt x="3356" y="0"/>
                        <a:pt x="3301" y="0"/>
                      </a:cubicBez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3" name="Freeform 19"/>
                <p:cNvSpPr>
                  <a:spLocks noChangeArrowheads="1"/>
                </p:cNvSpPr>
                <p:nvPr/>
              </p:nvSpPr>
              <p:spPr bwMode="auto">
                <a:xfrm>
                  <a:off x="4901474" y="3647591"/>
                  <a:ext cx="525585" cy="869486"/>
                </a:xfrm>
                <a:custGeom>
                  <a:avLst/>
                  <a:gdLst>
                    <a:gd name="T0" fmla="*/ 715 w 716"/>
                    <a:gd name="T1" fmla="*/ 0 h 1184"/>
                    <a:gd name="T2" fmla="*/ 715 w 716"/>
                    <a:gd name="T3" fmla="*/ 1183 h 1184"/>
                    <a:gd name="T4" fmla="*/ 0 w 716"/>
                    <a:gd name="T5" fmla="*/ 1183 h 1184"/>
                    <a:gd name="T6" fmla="*/ 0 w 716"/>
                    <a:gd name="T7" fmla="*/ 0 h 1184"/>
                    <a:gd name="T8" fmla="*/ 715 w 716"/>
                    <a:gd name="T9" fmla="*/ 0 h 1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6" h="1184">
                      <a:moveTo>
                        <a:pt x="715" y="0"/>
                      </a:moveTo>
                      <a:lnTo>
                        <a:pt x="715" y="1183"/>
                      </a:lnTo>
                      <a:lnTo>
                        <a:pt x="0" y="1183"/>
                      </a:lnTo>
                      <a:lnTo>
                        <a:pt x="0" y="0"/>
                      </a:lnTo>
                      <a:lnTo>
                        <a:pt x="715" y="0"/>
                      </a:ln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4" name="Freeform 33"/>
                <p:cNvSpPr>
                  <a:spLocks noChangeArrowheads="1"/>
                </p:cNvSpPr>
                <p:nvPr/>
              </p:nvSpPr>
              <p:spPr bwMode="auto">
                <a:xfrm>
                  <a:off x="4791910" y="3508083"/>
                  <a:ext cx="768912" cy="1236099"/>
                </a:xfrm>
                <a:custGeom>
                  <a:avLst/>
                  <a:gdLst>
                    <a:gd name="T0" fmla="*/ 138 w 1046"/>
                    <a:gd name="T1" fmla="*/ 0 h 1678"/>
                    <a:gd name="T2" fmla="*/ 138 w 1046"/>
                    <a:gd name="T3" fmla="*/ 0 h 1678"/>
                    <a:gd name="T4" fmla="*/ 0 w 1046"/>
                    <a:gd name="T5" fmla="*/ 110 h 1678"/>
                    <a:gd name="T6" fmla="*/ 0 w 1046"/>
                    <a:gd name="T7" fmla="*/ 1567 h 1678"/>
                    <a:gd name="T8" fmla="*/ 138 w 1046"/>
                    <a:gd name="T9" fmla="*/ 1677 h 1678"/>
                    <a:gd name="T10" fmla="*/ 935 w 1046"/>
                    <a:gd name="T11" fmla="*/ 1677 h 1678"/>
                    <a:gd name="T12" fmla="*/ 1045 w 1046"/>
                    <a:gd name="T13" fmla="*/ 1567 h 1678"/>
                    <a:gd name="T14" fmla="*/ 1045 w 1046"/>
                    <a:gd name="T15" fmla="*/ 110 h 1678"/>
                    <a:gd name="T16" fmla="*/ 935 w 1046"/>
                    <a:gd name="T17" fmla="*/ 0 h 1678"/>
                    <a:gd name="T18" fmla="*/ 138 w 1046"/>
                    <a:gd name="T19" fmla="*/ 0 h 16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46" h="1678">
                      <a:moveTo>
                        <a:pt x="138" y="0"/>
                      </a:moveTo>
                      <a:lnTo>
                        <a:pt x="138" y="0"/>
                      </a:lnTo>
                      <a:cubicBezTo>
                        <a:pt x="55" y="0"/>
                        <a:pt x="0" y="54"/>
                        <a:pt x="0" y="110"/>
                      </a:cubicBezTo>
                      <a:cubicBezTo>
                        <a:pt x="0" y="191"/>
                        <a:pt x="0" y="1567"/>
                        <a:pt x="0" y="1567"/>
                      </a:cubicBezTo>
                      <a:cubicBezTo>
                        <a:pt x="0" y="1650"/>
                        <a:pt x="55" y="1677"/>
                        <a:pt x="138" y="1677"/>
                      </a:cubicBezTo>
                      <a:cubicBezTo>
                        <a:pt x="935" y="1677"/>
                        <a:pt x="935" y="1677"/>
                        <a:pt x="935" y="1677"/>
                      </a:cubicBezTo>
                      <a:cubicBezTo>
                        <a:pt x="990" y="1677"/>
                        <a:pt x="1045" y="1650"/>
                        <a:pt x="1045" y="1567"/>
                      </a:cubicBezTo>
                      <a:cubicBezTo>
                        <a:pt x="1045" y="1484"/>
                        <a:pt x="1045" y="110"/>
                        <a:pt x="1045" y="110"/>
                      </a:cubicBezTo>
                      <a:cubicBezTo>
                        <a:pt x="1045" y="54"/>
                        <a:pt x="990" y="0"/>
                        <a:pt x="935" y="0"/>
                      </a:cubicBezTo>
                      <a:lnTo>
                        <a:pt x="138" y="0"/>
                      </a:lnTo>
                    </a:path>
                  </a:pathLst>
                </a:custGeom>
                <a:noFill/>
                <a:ln w="12700" cap="rnd">
                  <a:solidFill>
                    <a:srgbClr val="FFFFFF"/>
                  </a:solidFill>
                  <a:round/>
                </a:ln>
                <a:effectLst/>
                <a:extLst>
                  <a:ext uri="{909E8E84-426E-40dd-AFC4-6F175D3DCCD1}">
                    <a14:hiddenFill xmlns="" xmlns:a14="http://schemas.microsoft.com/office/drawing/2010/main" xmlns:p15="http://schemas.microsoft.com/office/powerpoint/2012/main" xmlns:p14="http://schemas.microsoft.com/office/powerpoint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 xmlns:p15="http://schemas.microsoft.com/office/powerpoint/2012/main" xmlns:p14="http://schemas.microsoft.com/office/powerpoint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</a:lstStyle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  <p:sp>
              <p:nvSpPr>
                <p:cNvPr id="115" name="Oval 114"/>
                <p:cNvSpPr/>
                <p:nvPr/>
              </p:nvSpPr>
              <p:spPr bwMode="auto">
                <a:xfrm>
                  <a:off x="5122090" y="4562497"/>
                  <a:ext cx="93435" cy="93435"/>
                </a:xfrm>
                <a:prstGeom prst="ellipse">
                  <a:avLst/>
                </a:prstGeom>
                <a:noFill/>
                <a:ln w="12700" cap="rnd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68580" tIns="34290" rIns="68580" bIns="34290" numCol="1" rtlCol="0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</a:lstStyle>
                <a:p>
                  <a:pPr marL="0" marR="0" lvl="0" indent="0" defTabSz="342900" eaLnBrk="1" fontAlgn="base" latinLnBrk="0" hangingPunct="0">
                    <a:lnSpc>
                      <a:spcPct val="93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/>
                    <a:ea typeface="SimSun" charset="0"/>
                    <a:cs typeface="SimSun" charset="0"/>
                  </a:endParaRPr>
                </a:p>
              </p:txBody>
            </p:sp>
          </p:grp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90788" y="1874690"/>
              <a:ext cx="442186" cy="605603"/>
            </a:xfrm>
            <a:prstGeom prst="rect">
              <a:avLst/>
            </a:prstGeom>
          </p:spPr>
        </p:pic>
        <p:grpSp>
          <p:nvGrpSpPr>
            <p:cNvPr id="98" name="Group 97"/>
            <p:cNvGrpSpPr/>
            <p:nvPr/>
          </p:nvGrpSpPr>
          <p:grpSpPr>
            <a:xfrm>
              <a:off x="963673" y="1437825"/>
              <a:ext cx="2157555" cy="1312211"/>
              <a:chOff x="8321675" y="4762500"/>
              <a:chExt cx="1511300" cy="919163"/>
            </a:xfrm>
          </p:grpSpPr>
          <p:sp>
            <p:nvSpPr>
              <p:cNvPr id="102" name="Freeform 13"/>
              <p:cNvSpPr>
                <a:spLocks noChangeArrowheads="1"/>
              </p:cNvSpPr>
              <p:nvPr/>
            </p:nvSpPr>
            <p:spPr bwMode="auto">
              <a:xfrm>
                <a:off x="8321675" y="4762500"/>
                <a:ext cx="1511300" cy="919163"/>
              </a:xfrm>
              <a:custGeom>
                <a:avLst/>
                <a:gdLst>
                  <a:gd name="T0" fmla="*/ 933 w 4199"/>
                  <a:gd name="T1" fmla="*/ 988 h 2552"/>
                  <a:gd name="T2" fmla="*/ 933 w 4199"/>
                  <a:gd name="T3" fmla="*/ 988 h 2552"/>
                  <a:gd name="T4" fmla="*/ 768 w 4199"/>
                  <a:gd name="T5" fmla="*/ 959 h 2552"/>
                  <a:gd name="T6" fmla="*/ 0 w 4199"/>
                  <a:gd name="T7" fmla="*/ 1756 h 2552"/>
                  <a:gd name="T8" fmla="*/ 768 w 4199"/>
                  <a:gd name="T9" fmla="*/ 2551 h 2552"/>
                  <a:gd name="T10" fmla="*/ 2963 w 4199"/>
                  <a:gd name="T11" fmla="*/ 2551 h 2552"/>
                  <a:gd name="T12" fmla="*/ 4198 w 4199"/>
                  <a:gd name="T13" fmla="*/ 1262 h 2552"/>
                  <a:gd name="T14" fmla="*/ 2963 w 4199"/>
                  <a:gd name="T15" fmla="*/ 0 h 2552"/>
                  <a:gd name="T16" fmla="*/ 1920 w 4199"/>
                  <a:gd name="T17" fmla="*/ 603 h 2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9" h="2552">
                    <a:moveTo>
                      <a:pt x="933" y="988"/>
                    </a:moveTo>
                    <a:lnTo>
                      <a:pt x="933" y="988"/>
                    </a:lnTo>
                    <a:cubicBezTo>
                      <a:pt x="905" y="959"/>
                      <a:pt x="823" y="959"/>
                      <a:pt x="768" y="959"/>
                    </a:cubicBezTo>
                    <a:cubicBezTo>
                      <a:pt x="329" y="959"/>
                      <a:pt x="0" y="1317"/>
                      <a:pt x="0" y="1756"/>
                    </a:cubicBezTo>
                    <a:cubicBezTo>
                      <a:pt x="0" y="2195"/>
                      <a:pt x="329" y="2551"/>
                      <a:pt x="768" y="2551"/>
                    </a:cubicBezTo>
                    <a:cubicBezTo>
                      <a:pt x="2963" y="2551"/>
                      <a:pt x="2963" y="2551"/>
                      <a:pt x="2963" y="2551"/>
                    </a:cubicBezTo>
                    <a:cubicBezTo>
                      <a:pt x="3649" y="2551"/>
                      <a:pt x="4198" y="1975"/>
                      <a:pt x="4198" y="1262"/>
                    </a:cubicBezTo>
                    <a:cubicBezTo>
                      <a:pt x="4198" y="576"/>
                      <a:pt x="3649" y="0"/>
                      <a:pt x="2963" y="0"/>
                    </a:cubicBezTo>
                    <a:cubicBezTo>
                      <a:pt x="2552" y="0"/>
                      <a:pt x="2113" y="219"/>
                      <a:pt x="1920" y="603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 xmlns="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03" name="Freeform 14"/>
              <p:cNvSpPr>
                <a:spLocks noChangeArrowheads="1"/>
              </p:cNvSpPr>
              <p:nvPr/>
            </p:nvSpPr>
            <p:spPr bwMode="auto">
              <a:xfrm>
                <a:off x="8628063" y="4910138"/>
                <a:ext cx="425450" cy="296862"/>
              </a:xfrm>
              <a:custGeom>
                <a:avLst/>
                <a:gdLst>
                  <a:gd name="T0" fmla="*/ 0 w 1180"/>
                  <a:gd name="T1" fmla="*/ 823 h 824"/>
                  <a:gd name="T2" fmla="*/ 0 w 1180"/>
                  <a:gd name="T3" fmla="*/ 823 h 824"/>
                  <a:gd name="T4" fmla="*/ 988 w 1180"/>
                  <a:gd name="T5" fmla="*/ 0 h 824"/>
                  <a:gd name="T6" fmla="*/ 1179 w 1180"/>
                  <a:gd name="T7" fmla="*/ 27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80" h="824">
                    <a:moveTo>
                      <a:pt x="0" y="823"/>
                    </a:moveTo>
                    <a:lnTo>
                      <a:pt x="0" y="823"/>
                    </a:lnTo>
                    <a:cubicBezTo>
                      <a:pt x="82" y="329"/>
                      <a:pt x="576" y="0"/>
                      <a:pt x="988" y="0"/>
                    </a:cubicBezTo>
                    <a:cubicBezTo>
                      <a:pt x="1042" y="0"/>
                      <a:pt x="1125" y="0"/>
                      <a:pt x="1179" y="27"/>
                    </a:cubicBezTo>
                  </a:path>
                </a:pathLst>
              </a:custGeom>
              <a:noFill/>
              <a:ln w="12700" cap="rnd">
                <a:solidFill>
                  <a:srgbClr val="FFFFFF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 xmlns="" xmlns:p15="http://schemas.microsoft.com/office/powerpoint/2012/main" xmlns:p14="http://schemas.microsoft.com/office/powerpoint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 xmlns:p15="http://schemas.microsoft.com/office/powerpoint/2012/main" xmlns:p14="http://schemas.microsoft.com/office/powerpoint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</a:lstStyle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cxnSp>
          <p:nvCxnSpPr>
            <p:cNvPr id="99" name="Straight Connector 98"/>
            <p:cNvCxnSpPr/>
            <p:nvPr/>
          </p:nvCxnSpPr>
          <p:spPr>
            <a:xfrm flipH="1">
              <a:off x="951698" y="2993354"/>
              <a:ext cx="687016" cy="699534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  <p:cxnSp>
          <p:nvCxnSpPr>
            <p:cNvPr id="100" name="Straight Connector 99"/>
            <p:cNvCxnSpPr/>
            <p:nvPr/>
          </p:nvCxnSpPr>
          <p:spPr>
            <a:xfrm flipH="1">
              <a:off x="2008456" y="3003621"/>
              <a:ext cx="8608" cy="686698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2386806" y="2976089"/>
              <a:ext cx="734422" cy="758606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</p:grpSp>
      <p:sp>
        <p:nvSpPr>
          <p:cNvPr id="169" name="Oval 168"/>
          <p:cNvSpPr>
            <a:spLocks noChangeAspect="1"/>
          </p:cNvSpPr>
          <p:nvPr/>
        </p:nvSpPr>
        <p:spPr>
          <a:xfrm>
            <a:off x="3566160" y="3566160"/>
            <a:ext cx="2057400" cy="1388028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Stay productive in O365 environment</a:t>
            </a:r>
          </a:p>
        </p:txBody>
      </p:sp>
    </p:spTree>
    <p:extLst>
      <p:ext uri="{BB962C8B-B14F-4D97-AF65-F5344CB8AC3E}">
        <p14:creationId xmlns:p14="http://schemas.microsoft.com/office/powerpoint/2010/main" val="286566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774" y="1287512"/>
            <a:ext cx="4773049" cy="2537460"/>
          </a:xfrm>
          <a:prstGeom prst="rect">
            <a:avLst/>
          </a:prstGeom>
        </p:spPr>
      </p:pic>
      <p:sp>
        <p:nvSpPr>
          <p:cNvPr id="4" name="Content Placeholder 11"/>
          <p:cNvSpPr txBox="1">
            <a:spLocks/>
          </p:cNvSpPr>
          <p:nvPr/>
        </p:nvSpPr>
        <p:spPr bwMode="gray">
          <a:xfrm>
            <a:off x="274320" y="1920241"/>
            <a:ext cx="2904356" cy="3025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Overcome file size restrictions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Set link expiration policies 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Initiate Workflows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Request large files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Request login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Track downloads</a:t>
            </a:r>
          </a:p>
          <a:p>
            <a:pPr marL="137160" marR="0" lvl="0" indent="-13716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1" i="1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Not available with OneDrive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 bwMode="gray">
          <a:xfrm>
            <a:off x="3857294" y="252028"/>
            <a:ext cx="4938486" cy="6315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23" normalizeH="0" baseline="0" noProof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Outlook Plug-In</a:t>
            </a:r>
          </a:p>
        </p:txBody>
      </p:sp>
      <p:sp>
        <p:nvSpPr>
          <p:cNvPr id="6" name="Text Placeholder 12"/>
          <p:cNvSpPr txBox="1">
            <a:spLocks/>
          </p:cNvSpPr>
          <p:nvPr/>
        </p:nvSpPr>
        <p:spPr bwMode="gray">
          <a:xfrm>
            <a:off x="3857293" y="896292"/>
            <a:ext cx="4943809" cy="18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1350" kern="100" spc="-23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sz="1500" kern="12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None/>
              <a:tabLst/>
              <a:defRPr lang="en-US" sz="1350" kern="1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lang="en-US" sz="1200" kern="1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None/>
              <a:tabLst/>
              <a:defRPr sz="1200" b="0" kern="1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None/>
              <a:tabLst/>
              <a:defRPr sz="1200" kern="12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None/>
              <a:defRPr sz="12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50" b="0" i="0" u="none" strike="noStrike" kern="100" cap="none" spc="-2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Boost OneDrive Efficiency</a:t>
            </a:r>
          </a:p>
        </p:txBody>
      </p:sp>
      <p:sp>
        <p:nvSpPr>
          <p:cNvPr id="7" name="Oval 6"/>
          <p:cNvSpPr/>
          <p:nvPr/>
        </p:nvSpPr>
        <p:spPr>
          <a:xfrm>
            <a:off x="3566160" y="3566160"/>
            <a:ext cx="2057400" cy="1371600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Boost OneDrive Efficiency</a:t>
            </a:r>
          </a:p>
        </p:txBody>
      </p:sp>
      <p:sp>
        <p:nvSpPr>
          <p:cNvPr id="8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75" y="403027"/>
            <a:ext cx="1234440" cy="1234440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730095" y="2870619"/>
            <a:ext cx="1037546" cy="823302"/>
          </a:xfrm>
          <a:prstGeom prst="rect">
            <a:avLst/>
          </a:prstGeom>
          <a:solidFill>
            <a:srgbClr val="FFFFFF"/>
          </a:solidFill>
          <a:ln>
            <a:solidFill>
              <a:srgbClr val="23AAE2"/>
            </a:solidFill>
          </a:ln>
        </p:spPr>
        <p:txBody>
          <a:bodyPr wrap="square" lIns="0">
            <a:spAutoFit/>
          </a:bodyPr>
          <a:lstStyle>
            <a:defPPr>
              <a:defRPr lang="en-US"/>
            </a:defPPr>
          </a:lstStyle>
          <a:p>
            <a:pPr marL="0" marR="0" lvl="0" indent="0" algn="ctr" defTabSz="685800" eaLnBrk="1" fontAlgn="auto" latinLnBrk="0" hangingPunct="1">
              <a:lnSpc>
                <a:spcPts val="1275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Customizable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pPr marL="0" marR="0" lvl="0" indent="0" algn="ctr" defTabSz="685800" eaLnBrk="1" fontAlgn="auto" latinLnBrk="0" hangingPunct="1">
              <a:lnSpc>
                <a:spcPts val="1275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Attachments </a:t>
            </a:r>
            <a:b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converted to links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1287512"/>
            <a:ext cx="1371600" cy="223073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flipH="1">
            <a:off x="5743575" y="2570084"/>
            <a:ext cx="2028825" cy="363474"/>
          </a:xfrm>
          <a:prstGeom prst="rightArrow">
            <a:avLst/>
          </a:prstGeom>
          <a:solidFill>
            <a:srgbClr val="23AAE2"/>
          </a:solidFill>
          <a:ln w="12700" cap="flat" cmpd="sng" algn="ctr">
            <a:solidFill>
              <a:srgbClr val="23AAE2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60546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66160" y="1191612"/>
            <a:ext cx="5494771" cy="3168396"/>
            <a:chOff x="3737669" y="1582212"/>
            <a:chExt cx="8327665" cy="48019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7669" y="1582212"/>
              <a:ext cx="8327665" cy="4517622"/>
            </a:xfrm>
            <a:prstGeom prst="rect">
              <a:avLst/>
            </a:prstGeom>
            <a:ln>
              <a:solidFill>
                <a:srgbClr val="B1B3B3"/>
              </a:solidFill>
            </a:ln>
          </p:spPr>
        </p:pic>
        <p:sp>
          <p:nvSpPr>
            <p:cNvPr id="4" name="Rectangle 3"/>
            <p:cNvSpPr/>
            <p:nvPr/>
          </p:nvSpPr>
          <p:spPr bwMode="auto">
            <a:xfrm>
              <a:off x="5478844" y="4919472"/>
              <a:ext cx="438912" cy="448056"/>
            </a:xfrm>
            <a:prstGeom prst="rect">
              <a:avLst/>
            </a:prstGeom>
            <a:noFill/>
            <a:ln w="31750" cap="flat" cmpd="sng" algn="ctr">
              <a:solidFill>
                <a:srgbClr val="B1B3B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03679" tIns="51839" rIns="103679" bIns="5183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ctr" defTabSz="10961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V="1">
              <a:off x="5917757" y="3841023"/>
              <a:ext cx="525729" cy="1038644"/>
            </a:xfrm>
            <a:prstGeom prst="straightConnector1">
              <a:avLst/>
            </a:prstGeom>
            <a:noFill/>
            <a:ln w="25400" cap="flat" cmpd="sng" algn="ctr">
              <a:solidFill>
                <a:srgbClr val="B1B3B3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922" y="1698824"/>
              <a:ext cx="7075039" cy="4685286"/>
            </a:xfrm>
            <a:prstGeom prst="rect">
              <a:avLst/>
            </a:prstGeom>
            <a:ln>
              <a:solidFill>
                <a:srgbClr val="B1B3B3"/>
              </a:solidFill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3804" y="1698825"/>
              <a:ext cx="7127157" cy="4685287"/>
            </a:xfrm>
            <a:prstGeom prst="rect">
              <a:avLst/>
            </a:prstGeom>
            <a:ln>
              <a:solidFill>
                <a:srgbClr val="B1B3B3"/>
              </a:solidFill>
            </a:ln>
          </p:spPr>
        </p:pic>
        <p:sp>
          <p:nvSpPr>
            <p:cNvPr id="8" name="Right Bracket 7"/>
            <p:cNvSpPr/>
            <p:nvPr/>
          </p:nvSpPr>
          <p:spPr bwMode="auto">
            <a:xfrm>
              <a:off x="10114115" y="3880831"/>
              <a:ext cx="214962" cy="427631"/>
            </a:xfrm>
            <a:prstGeom prst="rightBracket">
              <a:avLst/>
            </a:prstGeom>
            <a:noFill/>
            <a:ln w="19050" cap="flat" cmpd="sng" algn="ctr">
              <a:solidFill>
                <a:srgbClr val="B1B3B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ttoOT"/>
              </a:endParaRPr>
            </a:p>
          </p:txBody>
        </p:sp>
      </p:grpSp>
      <p:sp>
        <p:nvSpPr>
          <p:cNvPr id="9" name="Freeform 8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sp>
        <p:nvSpPr>
          <p:cNvPr id="10" name="Content Placeholder 11"/>
          <p:cNvSpPr txBox="1">
            <a:spLocks/>
          </p:cNvSpPr>
          <p:nvPr/>
        </p:nvSpPr>
        <p:spPr bwMode="gray">
          <a:xfrm>
            <a:off x="274320" y="1920241"/>
            <a:ext cx="2806992" cy="3025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ShareFile controls for authentication &amp; authorization apply within the ShareFile system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Once a file is downloaded, control over further distribution of that file is lost</a:t>
            </a:r>
          </a:p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1" i="1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Additional fee with O365</a:t>
            </a:r>
          </a:p>
        </p:txBody>
      </p:sp>
      <p:sp>
        <p:nvSpPr>
          <p:cNvPr id="11" name="Title 2"/>
          <p:cNvSpPr txBox="1">
            <a:spLocks/>
          </p:cNvSpPr>
          <p:nvPr/>
        </p:nvSpPr>
        <p:spPr bwMode="gray">
          <a:xfrm>
            <a:off x="3857294" y="252028"/>
            <a:ext cx="4938486" cy="6315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23" normalizeH="0" baseline="0" noProof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Information Rights Management</a:t>
            </a:r>
          </a:p>
        </p:txBody>
      </p:sp>
      <p:sp>
        <p:nvSpPr>
          <p:cNvPr id="12" name="Text Placeholder 12"/>
          <p:cNvSpPr txBox="1">
            <a:spLocks/>
          </p:cNvSpPr>
          <p:nvPr/>
        </p:nvSpPr>
        <p:spPr bwMode="gray">
          <a:xfrm>
            <a:off x="3857293" y="896292"/>
            <a:ext cx="4943809" cy="18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1350" kern="100" spc="-23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sz="1500" kern="12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None/>
              <a:tabLst/>
              <a:defRPr lang="en-US" sz="1350" kern="1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lang="en-US" sz="1200" kern="1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None/>
              <a:tabLst/>
              <a:defRPr sz="1200" b="0" kern="1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None/>
              <a:tabLst/>
              <a:defRPr sz="1200" kern="12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None/>
              <a:defRPr sz="12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50" b="0" i="0" u="none" strike="noStrike" kern="100" cap="none" spc="-2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Security Features </a:t>
            </a:r>
          </a:p>
        </p:txBody>
      </p:sp>
      <p:sp>
        <p:nvSpPr>
          <p:cNvPr id="13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566160" y="3566160"/>
            <a:ext cx="2057400" cy="1388028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Advanced Security Features </a:t>
            </a: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1229850" y="631627"/>
            <a:ext cx="566947" cy="822960"/>
            <a:chOff x="4410750" y="3221649"/>
            <a:chExt cx="356030" cy="516800"/>
          </a:xfrm>
        </p:grpSpPr>
        <p:sp>
          <p:nvSpPr>
            <p:cNvPr id="16" name="Freeform 1"/>
            <p:cNvSpPr>
              <a:spLocks noChangeArrowheads="1"/>
            </p:cNvSpPr>
            <p:nvPr/>
          </p:nvSpPr>
          <p:spPr bwMode="auto">
            <a:xfrm>
              <a:off x="4410750" y="3486713"/>
              <a:ext cx="356030" cy="251736"/>
            </a:xfrm>
            <a:custGeom>
              <a:avLst/>
              <a:gdLst>
                <a:gd name="T0" fmla="*/ 15658 w 16918"/>
                <a:gd name="T1" fmla="*/ 11963 h 11964"/>
                <a:gd name="T2" fmla="*/ 15658 w 16918"/>
                <a:gd name="T3" fmla="*/ 11963 h 11964"/>
                <a:gd name="T4" fmla="*/ 1259 w 16918"/>
                <a:gd name="T5" fmla="*/ 11963 h 11964"/>
                <a:gd name="T6" fmla="*/ 0 w 16918"/>
                <a:gd name="T7" fmla="*/ 10704 h 11964"/>
                <a:gd name="T8" fmla="*/ 0 w 16918"/>
                <a:gd name="T9" fmla="*/ 1260 h 11964"/>
                <a:gd name="T10" fmla="*/ 1259 w 16918"/>
                <a:gd name="T11" fmla="*/ 0 h 11964"/>
                <a:gd name="T12" fmla="*/ 15658 w 16918"/>
                <a:gd name="T13" fmla="*/ 0 h 11964"/>
                <a:gd name="T14" fmla="*/ 16917 w 16918"/>
                <a:gd name="T15" fmla="*/ 1260 h 11964"/>
                <a:gd name="T16" fmla="*/ 16917 w 16918"/>
                <a:gd name="T17" fmla="*/ 10704 h 11964"/>
                <a:gd name="T18" fmla="*/ 15658 w 16918"/>
                <a:gd name="T19" fmla="*/ 11963 h 11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18" h="11964">
                  <a:moveTo>
                    <a:pt x="15658" y="11963"/>
                  </a:moveTo>
                  <a:lnTo>
                    <a:pt x="15658" y="11963"/>
                  </a:lnTo>
                  <a:cubicBezTo>
                    <a:pt x="1259" y="11963"/>
                    <a:pt x="1259" y="11963"/>
                    <a:pt x="1259" y="11963"/>
                  </a:cubicBezTo>
                  <a:cubicBezTo>
                    <a:pt x="575" y="11963"/>
                    <a:pt x="0" y="11389"/>
                    <a:pt x="0" y="10704"/>
                  </a:cubicBezTo>
                  <a:cubicBezTo>
                    <a:pt x="0" y="1260"/>
                    <a:pt x="0" y="1260"/>
                    <a:pt x="0" y="1260"/>
                  </a:cubicBezTo>
                  <a:cubicBezTo>
                    <a:pt x="0" y="548"/>
                    <a:pt x="575" y="0"/>
                    <a:pt x="1259" y="0"/>
                  </a:cubicBezTo>
                  <a:cubicBezTo>
                    <a:pt x="15658" y="0"/>
                    <a:pt x="15658" y="0"/>
                    <a:pt x="15658" y="0"/>
                  </a:cubicBezTo>
                  <a:cubicBezTo>
                    <a:pt x="16343" y="0"/>
                    <a:pt x="16917" y="548"/>
                    <a:pt x="16917" y="1260"/>
                  </a:cubicBezTo>
                  <a:cubicBezTo>
                    <a:pt x="16917" y="10704"/>
                    <a:pt x="16917" y="10704"/>
                    <a:pt x="16917" y="10704"/>
                  </a:cubicBezTo>
                  <a:cubicBezTo>
                    <a:pt x="16917" y="11389"/>
                    <a:pt x="16343" y="11963"/>
                    <a:pt x="15658" y="11963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 xmlns="" xmlns:p15="http://schemas.microsoft.com/office/powerpoint/2012/main" xmlns:p14="http://schemas.microsoft.com/office/powerpoint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 xmlns:p15="http://schemas.microsoft.com/office/powerpoint/2012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</a:lstStyle>
            <a:p>
              <a:pPr defTabSz="685800"/>
              <a:endParaRPr lang="en-US" sz="135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7" name="Freeform 2"/>
            <p:cNvSpPr>
              <a:spLocks noChangeArrowheads="1"/>
            </p:cNvSpPr>
            <p:nvPr/>
          </p:nvSpPr>
          <p:spPr bwMode="auto">
            <a:xfrm>
              <a:off x="4463176" y="3221649"/>
              <a:ext cx="251229" cy="265019"/>
            </a:xfrm>
            <a:custGeom>
              <a:avLst/>
              <a:gdLst>
                <a:gd name="T0" fmla="*/ 11936 w 11937"/>
                <a:gd name="T1" fmla="*/ 8816 h 8817"/>
                <a:gd name="T2" fmla="*/ 11936 w 11937"/>
                <a:gd name="T3" fmla="*/ 8816 h 8817"/>
                <a:gd name="T4" fmla="*/ 11936 w 11937"/>
                <a:gd name="T5" fmla="*/ 5942 h 8817"/>
                <a:gd name="T6" fmla="*/ 5968 w 11937"/>
                <a:gd name="T7" fmla="*/ 0 h 8817"/>
                <a:gd name="T8" fmla="*/ 5968 w 11937"/>
                <a:gd name="T9" fmla="*/ 0 h 8817"/>
                <a:gd name="T10" fmla="*/ 0 w 11937"/>
                <a:gd name="T11" fmla="*/ 5942 h 8817"/>
                <a:gd name="T12" fmla="*/ 0 w 11937"/>
                <a:gd name="T13" fmla="*/ 8816 h 8817"/>
                <a:gd name="connsiteX0" fmla="*/ 9948 w 10002"/>
                <a:gd name="connsiteY0" fmla="*/ 12989 h 12989"/>
                <a:gd name="connsiteX1" fmla="*/ 9999 w 10002"/>
                <a:gd name="connsiteY1" fmla="*/ 6739 h 12989"/>
                <a:gd name="connsiteX2" fmla="*/ 5000 w 10002"/>
                <a:gd name="connsiteY2" fmla="*/ 0 h 12989"/>
                <a:gd name="connsiteX3" fmla="*/ 5000 w 10002"/>
                <a:gd name="connsiteY3" fmla="*/ 0 h 12989"/>
                <a:gd name="connsiteX4" fmla="*/ 0 w 10002"/>
                <a:gd name="connsiteY4" fmla="*/ 6739 h 12989"/>
                <a:gd name="connsiteX5" fmla="*/ 0 w 10002"/>
                <a:gd name="connsiteY5" fmla="*/ 9999 h 12989"/>
                <a:gd name="connsiteX6" fmla="*/ 0 w 10002"/>
                <a:gd name="connsiteY6" fmla="*/ 9999 h 12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2" h="12988">
                  <a:moveTo>
                    <a:pt x="9948" y="12989"/>
                  </a:moveTo>
                  <a:cubicBezTo>
                    <a:pt x="9948" y="9729"/>
                    <a:pt x="10018" y="9056"/>
                    <a:pt x="9999" y="6739"/>
                  </a:cubicBezTo>
                  <a:cubicBezTo>
                    <a:pt x="9958" y="1709"/>
                    <a:pt x="7773" y="0"/>
                    <a:pt x="5000" y="0"/>
                  </a:cubicBezTo>
                  <a:lnTo>
                    <a:pt x="5000" y="0"/>
                  </a:lnTo>
                  <a:cubicBezTo>
                    <a:pt x="2225" y="0"/>
                    <a:pt x="0" y="3012"/>
                    <a:pt x="0" y="6739"/>
                  </a:cubicBezTo>
                  <a:lnTo>
                    <a:pt x="0" y="9999"/>
                  </a:ln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 xmlns="" xmlns:p15="http://schemas.microsoft.com/office/powerpoint/2012/main" xmlns:p14="http://schemas.microsoft.com/office/powerpoint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 xmlns:p15="http://schemas.microsoft.com/office/powerpoint/2012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</a:lstStyle>
            <a:p>
              <a:pPr defTabSz="685800"/>
              <a:endParaRPr lang="en-US" sz="135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8" name="Freeform 3"/>
            <p:cNvSpPr>
              <a:spLocks noChangeArrowheads="1"/>
            </p:cNvSpPr>
            <p:nvPr/>
          </p:nvSpPr>
          <p:spPr bwMode="auto">
            <a:xfrm>
              <a:off x="4565057" y="3566790"/>
              <a:ext cx="51219" cy="82396"/>
            </a:xfrm>
            <a:custGeom>
              <a:avLst/>
              <a:gdLst>
                <a:gd name="T0" fmla="*/ 2435 w 2436"/>
                <a:gd name="T1" fmla="*/ 1205 h 3916"/>
                <a:gd name="T2" fmla="*/ 2435 w 2436"/>
                <a:gd name="T3" fmla="*/ 1205 h 3916"/>
                <a:gd name="T4" fmla="*/ 1231 w 2436"/>
                <a:gd name="T5" fmla="*/ 0 h 3916"/>
                <a:gd name="T6" fmla="*/ 0 w 2436"/>
                <a:gd name="T7" fmla="*/ 1205 h 3916"/>
                <a:gd name="T8" fmla="*/ 492 w 2436"/>
                <a:gd name="T9" fmla="*/ 2163 h 3916"/>
                <a:gd name="T10" fmla="*/ 492 w 2436"/>
                <a:gd name="T11" fmla="*/ 3203 h 3916"/>
                <a:gd name="T12" fmla="*/ 1231 w 2436"/>
                <a:gd name="T13" fmla="*/ 3915 h 3916"/>
                <a:gd name="T14" fmla="*/ 1943 w 2436"/>
                <a:gd name="T15" fmla="*/ 3203 h 3916"/>
                <a:gd name="T16" fmla="*/ 1943 w 2436"/>
                <a:gd name="T17" fmla="*/ 2163 h 3916"/>
                <a:gd name="T18" fmla="*/ 2435 w 2436"/>
                <a:gd name="T19" fmla="*/ 1205 h 3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36" h="3916">
                  <a:moveTo>
                    <a:pt x="2435" y="1205"/>
                  </a:moveTo>
                  <a:lnTo>
                    <a:pt x="2435" y="1205"/>
                  </a:lnTo>
                  <a:cubicBezTo>
                    <a:pt x="2435" y="548"/>
                    <a:pt x="1888" y="0"/>
                    <a:pt x="1231" y="0"/>
                  </a:cubicBezTo>
                  <a:cubicBezTo>
                    <a:pt x="547" y="0"/>
                    <a:pt x="0" y="548"/>
                    <a:pt x="0" y="1205"/>
                  </a:cubicBezTo>
                  <a:cubicBezTo>
                    <a:pt x="0" y="1588"/>
                    <a:pt x="191" y="1944"/>
                    <a:pt x="492" y="2163"/>
                  </a:cubicBezTo>
                  <a:cubicBezTo>
                    <a:pt x="492" y="3203"/>
                    <a:pt x="492" y="3203"/>
                    <a:pt x="492" y="3203"/>
                  </a:cubicBezTo>
                  <a:cubicBezTo>
                    <a:pt x="492" y="3587"/>
                    <a:pt x="821" y="3915"/>
                    <a:pt x="1231" y="3915"/>
                  </a:cubicBezTo>
                  <a:cubicBezTo>
                    <a:pt x="1614" y="3915"/>
                    <a:pt x="1943" y="3587"/>
                    <a:pt x="1943" y="3203"/>
                  </a:cubicBezTo>
                  <a:cubicBezTo>
                    <a:pt x="1943" y="2163"/>
                    <a:pt x="1943" y="2163"/>
                    <a:pt x="1943" y="2163"/>
                  </a:cubicBezTo>
                  <a:cubicBezTo>
                    <a:pt x="2243" y="1944"/>
                    <a:pt x="2435" y="1588"/>
                    <a:pt x="2435" y="1205"/>
                  </a:cubicBezTo>
                </a:path>
              </a:pathLst>
            </a:custGeom>
            <a:noFill/>
            <a:ln w="19050" cap="rnd">
              <a:solidFill>
                <a:srgbClr val="FFFF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 xmlns="" xmlns:p15="http://schemas.microsoft.com/office/powerpoint/2012/main" xmlns:p14="http://schemas.microsoft.com/office/powerpoint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 xmlns:p15="http://schemas.microsoft.com/office/powerpoint/2012/main" xmlns:p14="http://schemas.microsoft.com/office/powerpoint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</a:lstStyle>
            <a:p>
              <a:pPr defTabSz="685800"/>
              <a:endParaRPr lang="en-US" sz="1350" kern="0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44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2100" dirty="0"/>
              <a:t>Hybrid repositories</a:t>
            </a:r>
          </a:p>
          <a:p>
            <a:pPr>
              <a:buFont typeface="+mj-lt"/>
              <a:buAutoNum type="arabicPeriod"/>
            </a:pPr>
            <a:r>
              <a:rPr lang="en-US" sz="2100" dirty="0"/>
              <a:t>Workflow and automation</a:t>
            </a:r>
          </a:p>
          <a:p>
            <a:pPr>
              <a:buFont typeface="+mj-lt"/>
              <a:buAutoNum type="arabicPeriod"/>
            </a:pPr>
            <a:r>
              <a:rPr lang="en-US" sz="2100" dirty="0"/>
              <a:t>Complimenting O365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49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29" y="340893"/>
            <a:ext cx="2294515" cy="65871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4464495" y="3540446"/>
            <a:ext cx="2889700" cy="1334570"/>
            <a:chOff x="3948641" y="5110950"/>
            <a:chExt cx="1553634" cy="717525"/>
          </a:xfrm>
          <a:solidFill>
            <a:srgbClr val="FF9E1B"/>
          </a:solidFill>
        </p:grpSpPr>
        <p:grpSp>
          <p:nvGrpSpPr>
            <p:cNvPr id="42" name="Group 41"/>
            <p:cNvGrpSpPr/>
            <p:nvPr/>
          </p:nvGrpSpPr>
          <p:grpSpPr>
            <a:xfrm>
              <a:off x="4569709" y="5110950"/>
              <a:ext cx="276247" cy="497372"/>
              <a:chOff x="6758026" y="371304"/>
              <a:chExt cx="166645" cy="300038"/>
            </a:xfrm>
            <a:grpFill/>
          </p:grpSpPr>
          <p:sp>
            <p:nvSpPr>
              <p:cNvPr id="44" name="Freeform 11"/>
              <p:cNvSpPr>
                <a:spLocks noEditPoints="1"/>
              </p:cNvSpPr>
              <p:nvPr/>
            </p:nvSpPr>
            <p:spPr bwMode="auto">
              <a:xfrm>
                <a:off x="6788178" y="522116"/>
                <a:ext cx="106335" cy="30163"/>
              </a:xfrm>
              <a:custGeom>
                <a:avLst/>
                <a:gdLst>
                  <a:gd name="T0" fmla="*/ 28 w 28"/>
                  <a:gd name="T1" fmla="*/ 0 h 8"/>
                  <a:gd name="T2" fmla="*/ 0 w 28"/>
                  <a:gd name="T3" fmla="*/ 0 h 8"/>
                  <a:gd name="T4" fmla="*/ 0 w 28"/>
                  <a:gd name="T5" fmla="*/ 8 h 8"/>
                  <a:gd name="T6" fmla="*/ 28 w 28"/>
                  <a:gd name="T7" fmla="*/ 8 h 8"/>
                  <a:gd name="T8" fmla="*/ 28 w 28"/>
                  <a:gd name="T9" fmla="*/ 0 h 8"/>
                  <a:gd name="T10" fmla="*/ 14 w 28"/>
                  <a:gd name="T11" fmla="*/ 6 h 8"/>
                  <a:gd name="T12" fmla="*/ 12 w 28"/>
                  <a:gd name="T13" fmla="*/ 4 h 8"/>
                  <a:gd name="T14" fmla="*/ 14 w 28"/>
                  <a:gd name="T15" fmla="*/ 2 h 8"/>
                  <a:gd name="T16" fmla="*/ 16 w 28"/>
                  <a:gd name="T17" fmla="*/ 4 h 8"/>
                  <a:gd name="T18" fmla="*/ 14 w 28"/>
                  <a:gd name="T1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8">
                    <a:moveTo>
                      <a:pt x="2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8" y="8"/>
                      <a:pt x="28" y="8"/>
                      <a:pt x="28" y="8"/>
                    </a:cubicBezTo>
                    <a:lnTo>
                      <a:pt x="28" y="0"/>
                    </a:lnTo>
                    <a:close/>
                    <a:moveTo>
                      <a:pt x="14" y="6"/>
                    </a:moveTo>
                    <a:cubicBezTo>
                      <a:pt x="13" y="6"/>
                      <a:pt x="12" y="5"/>
                      <a:pt x="12" y="4"/>
                    </a:cubicBezTo>
                    <a:cubicBezTo>
                      <a:pt x="12" y="3"/>
                      <a:pt x="13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5"/>
                      <a:pt x="15" y="6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45" name="Freeform 12"/>
              <p:cNvSpPr>
                <a:spLocks noEditPoints="1"/>
              </p:cNvSpPr>
              <p:nvPr/>
            </p:nvSpPr>
            <p:spPr bwMode="auto">
              <a:xfrm>
                <a:off x="6758026" y="371304"/>
                <a:ext cx="166645" cy="300038"/>
              </a:xfrm>
              <a:custGeom>
                <a:avLst/>
                <a:gdLst>
                  <a:gd name="T0" fmla="*/ 0 w 105"/>
                  <a:gd name="T1" fmla="*/ 0 h 189"/>
                  <a:gd name="T2" fmla="*/ 0 w 105"/>
                  <a:gd name="T3" fmla="*/ 189 h 189"/>
                  <a:gd name="T4" fmla="*/ 105 w 105"/>
                  <a:gd name="T5" fmla="*/ 189 h 189"/>
                  <a:gd name="T6" fmla="*/ 105 w 105"/>
                  <a:gd name="T7" fmla="*/ 0 h 189"/>
                  <a:gd name="T8" fmla="*/ 0 w 105"/>
                  <a:gd name="T9" fmla="*/ 0 h 189"/>
                  <a:gd name="T10" fmla="*/ 19 w 105"/>
                  <a:gd name="T11" fmla="*/ 180 h 189"/>
                  <a:gd name="T12" fmla="*/ 9 w 105"/>
                  <a:gd name="T13" fmla="*/ 180 h 189"/>
                  <a:gd name="T14" fmla="*/ 9 w 105"/>
                  <a:gd name="T15" fmla="*/ 142 h 189"/>
                  <a:gd name="T16" fmla="*/ 19 w 105"/>
                  <a:gd name="T17" fmla="*/ 142 h 189"/>
                  <a:gd name="T18" fmla="*/ 19 w 105"/>
                  <a:gd name="T19" fmla="*/ 180 h 189"/>
                  <a:gd name="T20" fmla="*/ 38 w 105"/>
                  <a:gd name="T21" fmla="*/ 180 h 189"/>
                  <a:gd name="T22" fmla="*/ 28 w 105"/>
                  <a:gd name="T23" fmla="*/ 180 h 189"/>
                  <a:gd name="T24" fmla="*/ 28 w 105"/>
                  <a:gd name="T25" fmla="*/ 142 h 189"/>
                  <a:gd name="T26" fmla="*/ 38 w 105"/>
                  <a:gd name="T27" fmla="*/ 142 h 189"/>
                  <a:gd name="T28" fmla="*/ 38 w 105"/>
                  <a:gd name="T29" fmla="*/ 180 h 189"/>
                  <a:gd name="T30" fmla="*/ 57 w 105"/>
                  <a:gd name="T31" fmla="*/ 180 h 189"/>
                  <a:gd name="T32" fmla="*/ 47 w 105"/>
                  <a:gd name="T33" fmla="*/ 180 h 189"/>
                  <a:gd name="T34" fmla="*/ 47 w 105"/>
                  <a:gd name="T35" fmla="*/ 142 h 189"/>
                  <a:gd name="T36" fmla="*/ 57 w 105"/>
                  <a:gd name="T37" fmla="*/ 142 h 189"/>
                  <a:gd name="T38" fmla="*/ 57 w 105"/>
                  <a:gd name="T39" fmla="*/ 180 h 189"/>
                  <a:gd name="T40" fmla="*/ 76 w 105"/>
                  <a:gd name="T41" fmla="*/ 180 h 189"/>
                  <a:gd name="T42" fmla="*/ 66 w 105"/>
                  <a:gd name="T43" fmla="*/ 180 h 189"/>
                  <a:gd name="T44" fmla="*/ 66 w 105"/>
                  <a:gd name="T45" fmla="*/ 142 h 189"/>
                  <a:gd name="T46" fmla="*/ 76 w 105"/>
                  <a:gd name="T47" fmla="*/ 142 h 189"/>
                  <a:gd name="T48" fmla="*/ 76 w 105"/>
                  <a:gd name="T49" fmla="*/ 180 h 189"/>
                  <a:gd name="T50" fmla="*/ 95 w 105"/>
                  <a:gd name="T51" fmla="*/ 180 h 189"/>
                  <a:gd name="T52" fmla="*/ 86 w 105"/>
                  <a:gd name="T53" fmla="*/ 180 h 189"/>
                  <a:gd name="T54" fmla="*/ 86 w 105"/>
                  <a:gd name="T55" fmla="*/ 142 h 189"/>
                  <a:gd name="T56" fmla="*/ 95 w 105"/>
                  <a:gd name="T57" fmla="*/ 142 h 189"/>
                  <a:gd name="T58" fmla="*/ 95 w 105"/>
                  <a:gd name="T59" fmla="*/ 180 h 189"/>
                  <a:gd name="T60" fmla="*/ 95 w 105"/>
                  <a:gd name="T61" fmla="*/ 123 h 189"/>
                  <a:gd name="T62" fmla="*/ 9 w 105"/>
                  <a:gd name="T63" fmla="*/ 123 h 189"/>
                  <a:gd name="T64" fmla="*/ 9 w 105"/>
                  <a:gd name="T65" fmla="*/ 85 h 189"/>
                  <a:gd name="T66" fmla="*/ 95 w 105"/>
                  <a:gd name="T67" fmla="*/ 85 h 189"/>
                  <a:gd name="T68" fmla="*/ 95 w 105"/>
                  <a:gd name="T69" fmla="*/ 123 h 189"/>
                  <a:gd name="T70" fmla="*/ 95 w 105"/>
                  <a:gd name="T71" fmla="*/ 66 h 189"/>
                  <a:gd name="T72" fmla="*/ 9 w 105"/>
                  <a:gd name="T73" fmla="*/ 66 h 189"/>
                  <a:gd name="T74" fmla="*/ 9 w 105"/>
                  <a:gd name="T75" fmla="*/ 57 h 189"/>
                  <a:gd name="T76" fmla="*/ 95 w 105"/>
                  <a:gd name="T77" fmla="*/ 57 h 189"/>
                  <a:gd name="T78" fmla="*/ 95 w 105"/>
                  <a:gd name="T79" fmla="*/ 66 h 189"/>
                  <a:gd name="T80" fmla="*/ 95 w 105"/>
                  <a:gd name="T81" fmla="*/ 47 h 189"/>
                  <a:gd name="T82" fmla="*/ 9 w 105"/>
                  <a:gd name="T83" fmla="*/ 47 h 189"/>
                  <a:gd name="T84" fmla="*/ 9 w 105"/>
                  <a:gd name="T85" fmla="*/ 38 h 189"/>
                  <a:gd name="T86" fmla="*/ 95 w 105"/>
                  <a:gd name="T87" fmla="*/ 38 h 189"/>
                  <a:gd name="T88" fmla="*/ 95 w 105"/>
                  <a:gd name="T89" fmla="*/ 47 h 189"/>
                  <a:gd name="T90" fmla="*/ 95 w 105"/>
                  <a:gd name="T91" fmla="*/ 28 h 189"/>
                  <a:gd name="T92" fmla="*/ 9 w 105"/>
                  <a:gd name="T93" fmla="*/ 28 h 189"/>
                  <a:gd name="T94" fmla="*/ 9 w 105"/>
                  <a:gd name="T95" fmla="*/ 19 h 189"/>
                  <a:gd name="T96" fmla="*/ 95 w 105"/>
                  <a:gd name="T97" fmla="*/ 19 h 189"/>
                  <a:gd name="T98" fmla="*/ 95 w 105"/>
                  <a:gd name="T99" fmla="*/ 2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" h="189">
                    <a:moveTo>
                      <a:pt x="0" y="0"/>
                    </a:moveTo>
                    <a:lnTo>
                      <a:pt x="0" y="189"/>
                    </a:lnTo>
                    <a:lnTo>
                      <a:pt x="105" y="189"/>
                    </a:lnTo>
                    <a:lnTo>
                      <a:pt x="105" y="0"/>
                    </a:lnTo>
                    <a:lnTo>
                      <a:pt x="0" y="0"/>
                    </a:lnTo>
                    <a:close/>
                    <a:moveTo>
                      <a:pt x="19" y="180"/>
                    </a:moveTo>
                    <a:lnTo>
                      <a:pt x="9" y="180"/>
                    </a:lnTo>
                    <a:lnTo>
                      <a:pt x="9" y="142"/>
                    </a:lnTo>
                    <a:lnTo>
                      <a:pt x="19" y="142"/>
                    </a:lnTo>
                    <a:lnTo>
                      <a:pt x="19" y="180"/>
                    </a:lnTo>
                    <a:close/>
                    <a:moveTo>
                      <a:pt x="38" y="180"/>
                    </a:moveTo>
                    <a:lnTo>
                      <a:pt x="28" y="180"/>
                    </a:lnTo>
                    <a:lnTo>
                      <a:pt x="28" y="142"/>
                    </a:lnTo>
                    <a:lnTo>
                      <a:pt x="38" y="142"/>
                    </a:lnTo>
                    <a:lnTo>
                      <a:pt x="38" y="180"/>
                    </a:lnTo>
                    <a:close/>
                    <a:moveTo>
                      <a:pt x="57" y="180"/>
                    </a:moveTo>
                    <a:lnTo>
                      <a:pt x="47" y="180"/>
                    </a:lnTo>
                    <a:lnTo>
                      <a:pt x="47" y="142"/>
                    </a:lnTo>
                    <a:lnTo>
                      <a:pt x="57" y="142"/>
                    </a:lnTo>
                    <a:lnTo>
                      <a:pt x="57" y="180"/>
                    </a:lnTo>
                    <a:close/>
                    <a:moveTo>
                      <a:pt x="76" y="180"/>
                    </a:moveTo>
                    <a:lnTo>
                      <a:pt x="66" y="180"/>
                    </a:lnTo>
                    <a:lnTo>
                      <a:pt x="66" y="142"/>
                    </a:lnTo>
                    <a:lnTo>
                      <a:pt x="76" y="142"/>
                    </a:lnTo>
                    <a:lnTo>
                      <a:pt x="76" y="180"/>
                    </a:lnTo>
                    <a:close/>
                    <a:moveTo>
                      <a:pt x="95" y="180"/>
                    </a:moveTo>
                    <a:lnTo>
                      <a:pt x="86" y="180"/>
                    </a:lnTo>
                    <a:lnTo>
                      <a:pt x="86" y="142"/>
                    </a:lnTo>
                    <a:lnTo>
                      <a:pt x="95" y="142"/>
                    </a:lnTo>
                    <a:lnTo>
                      <a:pt x="95" y="180"/>
                    </a:lnTo>
                    <a:close/>
                    <a:moveTo>
                      <a:pt x="95" y="123"/>
                    </a:moveTo>
                    <a:lnTo>
                      <a:pt x="9" y="123"/>
                    </a:lnTo>
                    <a:lnTo>
                      <a:pt x="9" y="85"/>
                    </a:lnTo>
                    <a:lnTo>
                      <a:pt x="95" y="85"/>
                    </a:lnTo>
                    <a:lnTo>
                      <a:pt x="95" y="123"/>
                    </a:lnTo>
                    <a:close/>
                    <a:moveTo>
                      <a:pt x="95" y="66"/>
                    </a:moveTo>
                    <a:lnTo>
                      <a:pt x="9" y="66"/>
                    </a:lnTo>
                    <a:lnTo>
                      <a:pt x="9" y="57"/>
                    </a:lnTo>
                    <a:lnTo>
                      <a:pt x="95" y="57"/>
                    </a:lnTo>
                    <a:lnTo>
                      <a:pt x="95" y="66"/>
                    </a:lnTo>
                    <a:close/>
                    <a:moveTo>
                      <a:pt x="95" y="47"/>
                    </a:moveTo>
                    <a:lnTo>
                      <a:pt x="9" y="47"/>
                    </a:lnTo>
                    <a:lnTo>
                      <a:pt x="9" y="38"/>
                    </a:lnTo>
                    <a:lnTo>
                      <a:pt x="95" y="38"/>
                    </a:lnTo>
                    <a:lnTo>
                      <a:pt x="95" y="47"/>
                    </a:lnTo>
                    <a:close/>
                    <a:moveTo>
                      <a:pt x="95" y="28"/>
                    </a:moveTo>
                    <a:lnTo>
                      <a:pt x="9" y="28"/>
                    </a:lnTo>
                    <a:lnTo>
                      <a:pt x="9" y="19"/>
                    </a:lnTo>
                    <a:lnTo>
                      <a:pt x="95" y="19"/>
                    </a:lnTo>
                    <a:lnTo>
                      <a:pt x="95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948641" y="5629905"/>
              <a:ext cx="1553634" cy="198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A9E0D"/>
                  </a:solidFill>
                  <a:effectLst/>
                  <a:uLnTx/>
                  <a:uFillTx/>
                  <a:latin typeface="NettoOT" panose="020B0504020101010102" pitchFamily="34" charset="0"/>
                  <a:cs typeface="NettoOT" panose="020B0504020101010102" pitchFamily="34" charset="0"/>
                </a:rPr>
                <a:t>network shares</a:t>
              </a: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246" y="464817"/>
            <a:ext cx="3489750" cy="59778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785" y="3000412"/>
            <a:ext cx="3003632" cy="1173886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3562046" y="3207083"/>
            <a:ext cx="1838325" cy="1167091"/>
            <a:chOff x="4913698" y="452468"/>
            <a:chExt cx="1838325" cy="1167091"/>
          </a:xfrm>
        </p:grpSpPr>
        <p:sp>
          <p:nvSpPr>
            <p:cNvPr id="49" name="TextBox 48"/>
            <p:cNvSpPr txBox="1"/>
            <p:nvPr/>
          </p:nvSpPr>
          <p:spPr>
            <a:xfrm>
              <a:off x="4913698" y="1250227"/>
              <a:ext cx="1838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NettoOT" panose="020B0504020101010102" pitchFamily="34" charset="0"/>
                  <a:cs typeface="NettoOT" panose="020B0504020101010102" pitchFamily="34" charset="0"/>
                </a:rPr>
                <a:t>local drives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545385" y="452468"/>
              <a:ext cx="579185" cy="779531"/>
              <a:chOff x="1506669" y="5117376"/>
              <a:chExt cx="363406" cy="489112"/>
            </a:xfrm>
            <a:solidFill>
              <a:srgbClr val="D0D0CE"/>
            </a:solidFill>
          </p:grpSpPr>
          <p:sp>
            <p:nvSpPr>
              <p:cNvPr id="51" name="Oval 110"/>
              <p:cNvSpPr>
                <a:spLocks noChangeArrowheads="1"/>
              </p:cNvSpPr>
              <p:nvPr/>
            </p:nvSpPr>
            <p:spPr bwMode="auto">
              <a:xfrm>
                <a:off x="1620947" y="5272795"/>
                <a:ext cx="134849" cy="1325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52" name="Freeform 109"/>
              <p:cNvSpPr>
                <a:spLocks noEditPoints="1"/>
              </p:cNvSpPr>
              <p:nvPr/>
            </p:nvSpPr>
            <p:spPr bwMode="auto">
              <a:xfrm>
                <a:off x="1506669" y="5117376"/>
                <a:ext cx="363406" cy="489112"/>
              </a:xfrm>
              <a:custGeom>
                <a:avLst/>
                <a:gdLst>
                  <a:gd name="T0" fmla="*/ 0 w 64"/>
                  <a:gd name="T1" fmla="*/ 0 h 88"/>
                  <a:gd name="T2" fmla="*/ 0 w 64"/>
                  <a:gd name="T3" fmla="*/ 88 h 88"/>
                  <a:gd name="T4" fmla="*/ 64 w 64"/>
                  <a:gd name="T5" fmla="*/ 88 h 88"/>
                  <a:gd name="T6" fmla="*/ 64 w 64"/>
                  <a:gd name="T7" fmla="*/ 0 h 88"/>
                  <a:gd name="T8" fmla="*/ 0 w 64"/>
                  <a:gd name="T9" fmla="*/ 0 h 88"/>
                  <a:gd name="T10" fmla="*/ 6 w 64"/>
                  <a:gd name="T11" fmla="*/ 4 h 88"/>
                  <a:gd name="T12" fmla="*/ 8 w 64"/>
                  <a:gd name="T13" fmla="*/ 6 h 88"/>
                  <a:gd name="T14" fmla="*/ 6 w 64"/>
                  <a:gd name="T15" fmla="*/ 8 h 88"/>
                  <a:gd name="T16" fmla="*/ 4 w 64"/>
                  <a:gd name="T17" fmla="*/ 6 h 88"/>
                  <a:gd name="T18" fmla="*/ 6 w 64"/>
                  <a:gd name="T19" fmla="*/ 4 h 88"/>
                  <a:gd name="T20" fmla="*/ 6 w 64"/>
                  <a:gd name="T21" fmla="*/ 84 h 88"/>
                  <a:gd name="T22" fmla="*/ 4 w 64"/>
                  <a:gd name="T23" fmla="*/ 82 h 88"/>
                  <a:gd name="T24" fmla="*/ 6 w 64"/>
                  <a:gd name="T25" fmla="*/ 80 h 88"/>
                  <a:gd name="T26" fmla="*/ 8 w 64"/>
                  <a:gd name="T27" fmla="*/ 82 h 88"/>
                  <a:gd name="T28" fmla="*/ 6 w 64"/>
                  <a:gd name="T29" fmla="*/ 84 h 88"/>
                  <a:gd name="T30" fmla="*/ 52 w 64"/>
                  <a:gd name="T31" fmla="*/ 72 h 88"/>
                  <a:gd name="T32" fmla="*/ 60 w 64"/>
                  <a:gd name="T33" fmla="*/ 64 h 88"/>
                  <a:gd name="T34" fmla="*/ 60 w 64"/>
                  <a:gd name="T35" fmla="*/ 84 h 88"/>
                  <a:gd name="T36" fmla="*/ 40 w 64"/>
                  <a:gd name="T37" fmla="*/ 84 h 88"/>
                  <a:gd name="T38" fmla="*/ 48 w 64"/>
                  <a:gd name="T39" fmla="*/ 76 h 88"/>
                  <a:gd name="T40" fmla="*/ 41 w 64"/>
                  <a:gd name="T41" fmla="*/ 67 h 88"/>
                  <a:gd name="T42" fmla="*/ 32 w 64"/>
                  <a:gd name="T43" fmla="*/ 68 h 88"/>
                  <a:gd name="T44" fmla="*/ 4 w 64"/>
                  <a:gd name="T45" fmla="*/ 40 h 88"/>
                  <a:gd name="T46" fmla="*/ 32 w 64"/>
                  <a:gd name="T47" fmla="*/ 12 h 88"/>
                  <a:gd name="T48" fmla="*/ 60 w 64"/>
                  <a:gd name="T49" fmla="*/ 40 h 88"/>
                  <a:gd name="T50" fmla="*/ 44 w 64"/>
                  <a:gd name="T51" fmla="*/ 65 h 88"/>
                  <a:gd name="T52" fmla="*/ 52 w 64"/>
                  <a:gd name="T53" fmla="*/ 72 h 88"/>
                  <a:gd name="T54" fmla="*/ 58 w 64"/>
                  <a:gd name="T55" fmla="*/ 8 h 88"/>
                  <a:gd name="T56" fmla="*/ 56 w 64"/>
                  <a:gd name="T57" fmla="*/ 6 h 88"/>
                  <a:gd name="T58" fmla="*/ 58 w 64"/>
                  <a:gd name="T59" fmla="*/ 4 h 88"/>
                  <a:gd name="T60" fmla="*/ 60 w 64"/>
                  <a:gd name="T61" fmla="*/ 6 h 88"/>
                  <a:gd name="T62" fmla="*/ 58 w 64"/>
                  <a:gd name="T63" fmla="*/ 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88">
                    <a:moveTo>
                      <a:pt x="0" y="0"/>
                    </a:moveTo>
                    <a:cubicBezTo>
                      <a:pt x="0" y="88"/>
                      <a:pt x="0" y="88"/>
                      <a:pt x="0" y="88"/>
                    </a:cubicBezTo>
                    <a:cubicBezTo>
                      <a:pt x="64" y="88"/>
                      <a:pt x="64" y="88"/>
                      <a:pt x="64" y="88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0" y="0"/>
                    </a:lnTo>
                    <a:close/>
                    <a:moveTo>
                      <a:pt x="6" y="4"/>
                    </a:move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lose/>
                    <a:moveTo>
                      <a:pt x="6" y="84"/>
                    </a:moveTo>
                    <a:cubicBezTo>
                      <a:pt x="5" y="84"/>
                      <a:pt x="4" y="83"/>
                      <a:pt x="4" y="82"/>
                    </a:cubicBezTo>
                    <a:cubicBezTo>
                      <a:pt x="4" y="81"/>
                      <a:pt x="5" y="80"/>
                      <a:pt x="6" y="80"/>
                    </a:cubicBezTo>
                    <a:cubicBezTo>
                      <a:pt x="7" y="80"/>
                      <a:pt x="8" y="81"/>
                      <a:pt x="8" y="82"/>
                    </a:cubicBezTo>
                    <a:cubicBezTo>
                      <a:pt x="8" y="83"/>
                      <a:pt x="7" y="84"/>
                      <a:pt x="6" y="84"/>
                    </a:cubicBezTo>
                    <a:close/>
                    <a:moveTo>
                      <a:pt x="52" y="72"/>
                    </a:moveTo>
                    <a:cubicBezTo>
                      <a:pt x="60" y="64"/>
                      <a:pt x="60" y="64"/>
                      <a:pt x="60" y="64"/>
                    </a:cubicBezTo>
                    <a:cubicBezTo>
                      <a:pt x="60" y="84"/>
                      <a:pt x="60" y="84"/>
                      <a:pt x="60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8" y="76"/>
                      <a:pt x="48" y="76"/>
                      <a:pt x="48" y="76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38" y="68"/>
                      <a:pt x="35" y="68"/>
                      <a:pt x="32" y="68"/>
                    </a:cubicBezTo>
                    <a:cubicBezTo>
                      <a:pt x="17" y="68"/>
                      <a:pt x="4" y="55"/>
                      <a:pt x="4" y="40"/>
                    </a:cubicBezTo>
                    <a:cubicBezTo>
                      <a:pt x="4" y="25"/>
                      <a:pt x="17" y="12"/>
                      <a:pt x="32" y="12"/>
                    </a:cubicBezTo>
                    <a:cubicBezTo>
                      <a:pt x="47" y="12"/>
                      <a:pt x="60" y="25"/>
                      <a:pt x="60" y="40"/>
                    </a:cubicBezTo>
                    <a:cubicBezTo>
                      <a:pt x="60" y="51"/>
                      <a:pt x="53" y="61"/>
                      <a:pt x="44" y="65"/>
                    </a:cubicBezTo>
                    <a:lnTo>
                      <a:pt x="52" y="72"/>
                    </a:lnTo>
                    <a:close/>
                    <a:moveTo>
                      <a:pt x="58" y="8"/>
                    </a:moveTo>
                    <a:cubicBezTo>
                      <a:pt x="57" y="8"/>
                      <a:pt x="56" y="7"/>
                      <a:pt x="56" y="6"/>
                    </a:cubicBezTo>
                    <a:cubicBezTo>
                      <a:pt x="56" y="5"/>
                      <a:pt x="57" y="4"/>
                      <a:pt x="58" y="4"/>
                    </a:cubicBezTo>
                    <a:cubicBezTo>
                      <a:pt x="59" y="4"/>
                      <a:pt x="60" y="5"/>
                      <a:pt x="60" y="6"/>
                    </a:cubicBezTo>
                    <a:cubicBezTo>
                      <a:pt x="60" y="7"/>
                      <a:pt x="59" y="8"/>
                      <a:pt x="5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3402349" y="1213980"/>
            <a:ext cx="1468542" cy="933218"/>
            <a:chOff x="10282288" y="5314623"/>
            <a:chExt cx="806950" cy="512795"/>
          </a:xfrm>
          <a:solidFill>
            <a:srgbClr val="F9423A"/>
          </a:solidFill>
        </p:grpSpPr>
        <p:sp>
          <p:nvSpPr>
            <p:cNvPr id="54" name="TextBox 53"/>
            <p:cNvSpPr txBox="1"/>
            <p:nvPr/>
          </p:nvSpPr>
          <p:spPr>
            <a:xfrm>
              <a:off x="10282288" y="5624473"/>
              <a:ext cx="806950" cy="20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D5520"/>
                  </a:solidFill>
                  <a:effectLst/>
                  <a:uLnTx/>
                  <a:uFillTx/>
                  <a:latin typeface="NettoOT" panose="020B0504020101010102" pitchFamily="34" charset="0"/>
                  <a:cs typeface="NettoOT" panose="020B0504020101010102" pitchFamily="34" charset="0"/>
                </a:rPr>
                <a:t>Email inbox</a:t>
              </a: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10458023" y="5314623"/>
              <a:ext cx="474577" cy="289065"/>
              <a:chOff x="9481256" y="471005"/>
              <a:chExt cx="284090" cy="173039"/>
            </a:xfrm>
            <a:grpFill/>
          </p:grpSpPr>
          <p:sp>
            <p:nvSpPr>
              <p:cNvPr id="56" name="Freeform 11"/>
              <p:cNvSpPr>
                <a:spLocks/>
              </p:cNvSpPr>
              <p:nvPr/>
            </p:nvSpPr>
            <p:spPr bwMode="auto">
              <a:xfrm>
                <a:off x="9481256" y="474180"/>
                <a:ext cx="101574" cy="166688"/>
              </a:xfrm>
              <a:custGeom>
                <a:avLst/>
                <a:gdLst>
                  <a:gd name="T0" fmla="*/ 64 w 64"/>
                  <a:gd name="T1" fmla="*/ 53 h 105"/>
                  <a:gd name="T2" fmla="*/ 0 w 64"/>
                  <a:gd name="T3" fmla="*/ 0 h 105"/>
                  <a:gd name="T4" fmla="*/ 0 w 64"/>
                  <a:gd name="T5" fmla="*/ 105 h 105"/>
                  <a:gd name="T6" fmla="*/ 64 w 64"/>
                  <a:gd name="T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105">
                    <a:moveTo>
                      <a:pt x="64" y="53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64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57" name="Freeform 12"/>
              <p:cNvSpPr>
                <a:spLocks/>
              </p:cNvSpPr>
              <p:nvPr/>
            </p:nvSpPr>
            <p:spPr bwMode="auto">
              <a:xfrm>
                <a:off x="9665359" y="474180"/>
                <a:ext cx="99987" cy="166688"/>
              </a:xfrm>
              <a:custGeom>
                <a:avLst/>
                <a:gdLst>
                  <a:gd name="T0" fmla="*/ 0 w 63"/>
                  <a:gd name="T1" fmla="*/ 53 h 105"/>
                  <a:gd name="T2" fmla="*/ 63 w 63"/>
                  <a:gd name="T3" fmla="*/ 105 h 105"/>
                  <a:gd name="T4" fmla="*/ 63 w 63"/>
                  <a:gd name="T5" fmla="*/ 0 h 105"/>
                  <a:gd name="T6" fmla="*/ 0 w 63"/>
                  <a:gd name="T7" fmla="*/ 5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3" h="105">
                    <a:moveTo>
                      <a:pt x="0" y="53"/>
                    </a:moveTo>
                    <a:lnTo>
                      <a:pt x="63" y="105"/>
                    </a:lnTo>
                    <a:lnTo>
                      <a:pt x="63" y="0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58" name="Freeform 13"/>
              <p:cNvSpPr>
                <a:spLocks/>
              </p:cNvSpPr>
              <p:nvPr/>
            </p:nvSpPr>
            <p:spPr bwMode="auto">
              <a:xfrm>
                <a:off x="9500301" y="569431"/>
                <a:ext cx="247586" cy="74613"/>
              </a:xfrm>
              <a:custGeom>
                <a:avLst/>
                <a:gdLst>
                  <a:gd name="T0" fmla="*/ 78 w 156"/>
                  <a:gd name="T1" fmla="*/ 14 h 47"/>
                  <a:gd name="T2" fmla="*/ 59 w 156"/>
                  <a:gd name="T3" fmla="*/ 0 h 47"/>
                  <a:gd name="T4" fmla="*/ 0 w 156"/>
                  <a:gd name="T5" fmla="*/ 47 h 47"/>
                  <a:gd name="T6" fmla="*/ 156 w 156"/>
                  <a:gd name="T7" fmla="*/ 47 h 47"/>
                  <a:gd name="T8" fmla="*/ 97 w 156"/>
                  <a:gd name="T9" fmla="*/ 0 h 47"/>
                  <a:gd name="T10" fmla="*/ 78 w 156"/>
                  <a:gd name="T11" fmla="*/ 1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47">
                    <a:moveTo>
                      <a:pt x="78" y="14"/>
                    </a:moveTo>
                    <a:lnTo>
                      <a:pt x="59" y="0"/>
                    </a:lnTo>
                    <a:lnTo>
                      <a:pt x="0" y="47"/>
                    </a:lnTo>
                    <a:lnTo>
                      <a:pt x="156" y="47"/>
                    </a:lnTo>
                    <a:lnTo>
                      <a:pt x="97" y="0"/>
                    </a:lnTo>
                    <a:lnTo>
                      <a:pt x="78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59" name="Freeform 14"/>
              <p:cNvSpPr>
                <a:spLocks/>
              </p:cNvSpPr>
              <p:nvPr/>
            </p:nvSpPr>
            <p:spPr bwMode="auto">
              <a:xfrm>
                <a:off x="9500301" y="471005"/>
                <a:ext cx="247586" cy="101600"/>
              </a:xfrm>
              <a:custGeom>
                <a:avLst/>
                <a:gdLst>
                  <a:gd name="T0" fmla="*/ 78 w 156"/>
                  <a:gd name="T1" fmla="*/ 64 h 64"/>
                  <a:gd name="T2" fmla="*/ 156 w 156"/>
                  <a:gd name="T3" fmla="*/ 0 h 64"/>
                  <a:gd name="T4" fmla="*/ 0 w 156"/>
                  <a:gd name="T5" fmla="*/ 0 h 64"/>
                  <a:gd name="T6" fmla="*/ 78 w 156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64">
                    <a:moveTo>
                      <a:pt x="78" y="64"/>
                    </a:moveTo>
                    <a:lnTo>
                      <a:pt x="156" y="0"/>
                    </a:lnTo>
                    <a:lnTo>
                      <a:pt x="0" y="0"/>
                    </a:lnTo>
                    <a:lnTo>
                      <a:pt x="78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12" y="3961474"/>
            <a:ext cx="2279920" cy="857250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411994" y="1415442"/>
            <a:ext cx="2167190" cy="1408539"/>
            <a:chOff x="872133" y="861972"/>
            <a:chExt cx="1412931" cy="918318"/>
          </a:xfrm>
          <a:solidFill>
            <a:srgbClr val="63666A"/>
          </a:solidFill>
        </p:grpSpPr>
        <p:sp>
          <p:nvSpPr>
            <p:cNvPr id="62" name="TextBox 61"/>
            <p:cNvSpPr txBox="1"/>
            <p:nvPr/>
          </p:nvSpPr>
          <p:spPr>
            <a:xfrm>
              <a:off x="872133" y="1358905"/>
              <a:ext cx="1412931" cy="421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E61794"/>
                  </a:solidFill>
                  <a:effectLst/>
                  <a:uLnTx/>
                  <a:uFillTx/>
                  <a:latin typeface="NettoOT" panose="020B0504020101010102" pitchFamily="34" charset="0"/>
                  <a:cs typeface="NettoOT" panose="020B0504020101010102" pitchFamily="34" charset="0"/>
                </a:rPr>
                <a:t>Line of business applications</a:t>
              </a:r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1378345" y="861972"/>
              <a:ext cx="508398" cy="470446"/>
            </a:xfrm>
            <a:custGeom>
              <a:avLst/>
              <a:gdLst>
                <a:gd name="T0" fmla="*/ 0 w 227"/>
                <a:gd name="T1" fmla="*/ 10 h 210"/>
                <a:gd name="T2" fmla="*/ 0 w 227"/>
                <a:gd name="T3" fmla="*/ 19 h 210"/>
                <a:gd name="T4" fmla="*/ 0 w 227"/>
                <a:gd name="T5" fmla="*/ 210 h 210"/>
                <a:gd name="T6" fmla="*/ 227 w 227"/>
                <a:gd name="T7" fmla="*/ 210 h 210"/>
                <a:gd name="T8" fmla="*/ 227 w 227"/>
                <a:gd name="T9" fmla="*/ 19 h 210"/>
                <a:gd name="T10" fmla="*/ 227 w 227"/>
                <a:gd name="T11" fmla="*/ 10 h 210"/>
                <a:gd name="T12" fmla="*/ 227 w 227"/>
                <a:gd name="T13" fmla="*/ 0 h 210"/>
                <a:gd name="T14" fmla="*/ 0 w 227"/>
                <a:gd name="T15" fmla="*/ 0 h 210"/>
                <a:gd name="T16" fmla="*/ 0 w 227"/>
                <a:gd name="T17" fmla="*/ 10 h 210"/>
                <a:gd name="T18" fmla="*/ 217 w 227"/>
                <a:gd name="T19" fmla="*/ 200 h 210"/>
                <a:gd name="T20" fmla="*/ 9 w 227"/>
                <a:gd name="T21" fmla="*/ 200 h 210"/>
                <a:gd name="T22" fmla="*/ 9 w 227"/>
                <a:gd name="T23" fmla="*/ 29 h 210"/>
                <a:gd name="T24" fmla="*/ 217 w 227"/>
                <a:gd name="T25" fmla="*/ 29 h 210"/>
                <a:gd name="T26" fmla="*/ 217 w 227"/>
                <a:gd name="T27" fmla="*/ 200 h 210"/>
                <a:gd name="T28" fmla="*/ 217 w 227"/>
                <a:gd name="T29" fmla="*/ 10 h 210"/>
                <a:gd name="T30" fmla="*/ 217 w 227"/>
                <a:gd name="T31" fmla="*/ 19 h 210"/>
                <a:gd name="T32" fmla="*/ 208 w 227"/>
                <a:gd name="T33" fmla="*/ 19 h 210"/>
                <a:gd name="T34" fmla="*/ 208 w 227"/>
                <a:gd name="T35" fmla="*/ 10 h 210"/>
                <a:gd name="T36" fmla="*/ 217 w 227"/>
                <a:gd name="T37" fmla="*/ 10 h 210"/>
                <a:gd name="T38" fmla="*/ 198 w 227"/>
                <a:gd name="T39" fmla="*/ 10 h 210"/>
                <a:gd name="T40" fmla="*/ 198 w 227"/>
                <a:gd name="T41" fmla="*/ 19 h 210"/>
                <a:gd name="T42" fmla="*/ 189 w 227"/>
                <a:gd name="T43" fmla="*/ 19 h 210"/>
                <a:gd name="T44" fmla="*/ 189 w 227"/>
                <a:gd name="T45" fmla="*/ 10 h 210"/>
                <a:gd name="T46" fmla="*/ 198 w 227"/>
                <a:gd name="T47" fmla="*/ 10 h 210"/>
                <a:gd name="T48" fmla="*/ 179 w 227"/>
                <a:gd name="T49" fmla="*/ 10 h 210"/>
                <a:gd name="T50" fmla="*/ 179 w 227"/>
                <a:gd name="T51" fmla="*/ 19 h 210"/>
                <a:gd name="T52" fmla="*/ 170 w 227"/>
                <a:gd name="T53" fmla="*/ 19 h 210"/>
                <a:gd name="T54" fmla="*/ 170 w 227"/>
                <a:gd name="T55" fmla="*/ 10 h 210"/>
                <a:gd name="T56" fmla="*/ 179 w 227"/>
                <a:gd name="T57" fmla="*/ 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7" h="210">
                  <a:moveTo>
                    <a:pt x="0" y="10"/>
                  </a:moveTo>
                  <a:lnTo>
                    <a:pt x="0" y="19"/>
                  </a:lnTo>
                  <a:lnTo>
                    <a:pt x="0" y="210"/>
                  </a:lnTo>
                  <a:lnTo>
                    <a:pt x="227" y="210"/>
                  </a:lnTo>
                  <a:lnTo>
                    <a:pt x="227" y="19"/>
                  </a:lnTo>
                  <a:lnTo>
                    <a:pt x="227" y="10"/>
                  </a:lnTo>
                  <a:lnTo>
                    <a:pt x="227" y="0"/>
                  </a:lnTo>
                  <a:lnTo>
                    <a:pt x="0" y="0"/>
                  </a:lnTo>
                  <a:lnTo>
                    <a:pt x="0" y="10"/>
                  </a:lnTo>
                  <a:close/>
                  <a:moveTo>
                    <a:pt x="217" y="200"/>
                  </a:moveTo>
                  <a:lnTo>
                    <a:pt x="9" y="200"/>
                  </a:lnTo>
                  <a:lnTo>
                    <a:pt x="9" y="29"/>
                  </a:lnTo>
                  <a:lnTo>
                    <a:pt x="217" y="29"/>
                  </a:lnTo>
                  <a:lnTo>
                    <a:pt x="217" y="200"/>
                  </a:lnTo>
                  <a:close/>
                  <a:moveTo>
                    <a:pt x="217" y="10"/>
                  </a:moveTo>
                  <a:lnTo>
                    <a:pt x="217" y="19"/>
                  </a:lnTo>
                  <a:lnTo>
                    <a:pt x="208" y="19"/>
                  </a:lnTo>
                  <a:lnTo>
                    <a:pt x="208" y="10"/>
                  </a:lnTo>
                  <a:lnTo>
                    <a:pt x="217" y="10"/>
                  </a:lnTo>
                  <a:close/>
                  <a:moveTo>
                    <a:pt x="198" y="10"/>
                  </a:moveTo>
                  <a:lnTo>
                    <a:pt x="198" y="19"/>
                  </a:lnTo>
                  <a:lnTo>
                    <a:pt x="189" y="19"/>
                  </a:lnTo>
                  <a:lnTo>
                    <a:pt x="189" y="10"/>
                  </a:lnTo>
                  <a:lnTo>
                    <a:pt x="198" y="10"/>
                  </a:lnTo>
                  <a:close/>
                  <a:moveTo>
                    <a:pt x="179" y="10"/>
                  </a:moveTo>
                  <a:lnTo>
                    <a:pt x="179" y="19"/>
                  </a:lnTo>
                  <a:lnTo>
                    <a:pt x="170" y="19"/>
                  </a:lnTo>
                  <a:lnTo>
                    <a:pt x="170" y="10"/>
                  </a:lnTo>
                  <a:lnTo>
                    <a:pt x="179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/>
              </a:endParaRPr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240" y="3155687"/>
            <a:ext cx="3122109" cy="724329"/>
          </a:xfrm>
          <a:prstGeom prst="rect">
            <a:avLst/>
          </a:prstGeom>
        </p:spPr>
      </p:pic>
      <p:pic>
        <p:nvPicPr>
          <p:cNvPr id="65" name="Picture 2" descr="Image result for documentu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796" y="1223662"/>
            <a:ext cx="4593233" cy="110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 Placeholder 1"/>
          <p:cNvSpPr txBox="1">
            <a:spLocks/>
          </p:cNvSpPr>
          <p:nvPr/>
        </p:nvSpPr>
        <p:spPr>
          <a:xfrm>
            <a:off x="1947067" y="2435477"/>
            <a:ext cx="5671530" cy="79353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5125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tabLst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tabLst/>
              <a:defRPr lang="en-US" sz="1600" kern="1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tabLst/>
              <a:defRPr lang="en-US" sz="1600" kern="100" spc="-5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80975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charset="0"/>
              <a:buChar char="•"/>
              <a:tabLst/>
              <a:defRPr sz="1600" b="0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2475" indent="-173038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tabLst/>
              <a:defRPr sz="16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23AAE2"/>
                </a:solidFill>
                <a:latin typeface="NettoOT" panose="020B0504020101010102" pitchFamily="34" charset="0"/>
                <a:cs typeface="NettoOT" panose="020B0504020101010102" pitchFamily="34" charset="0"/>
              </a:rPr>
              <a:t>Where do your files live?</a:t>
            </a:r>
          </a:p>
        </p:txBody>
      </p:sp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/>
          <p:cNvSpPr txBox="1">
            <a:spLocks/>
          </p:cNvSpPr>
          <p:nvPr/>
        </p:nvSpPr>
        <p:spPr bwMode="gray">
          <a:xfrm>
            <a:off x="323528" y="123478"/>
            <a:ext cx="11277599" cy="69385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30" normalizeH="0" baseline="0" noProof="0" dirty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Easily manage multiple Data Sources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15566"/>
            <a:ext cx="6901860" cy="3914659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920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785149" y="635043"/>
            <a:ext cx="2614632" cy="2312396"/>
            <a:chOff x="899101" y="2492134"/>
            <a:chExt cx="2410728" cy="21320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9376" y="2535641"/>
              <a:ext cx="333829" cy="4572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840688" y="2764241"/>
              <a:ext cx="470007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3125934" y="2758327"/>
              <a:ext cx="18288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3309829" y="2758327"/>
              <a:ext cx="0" cy="777554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125934" y="3535881"/>
              <a:ext cx="18288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944935" y="3532516"/>
              <a:ext cx="36576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>
              <a:spLocks noChangeAspect="1"/>
            </p:cNvSpPr>
            <p:nvPr/>
          </p:nvSpPr>
          <p:spPr>
            <a:xfrm>
              <a:off x="2439759" y="2492134"/>
              <a:ext cx="548640" cy="5486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</a:lstStyle>
            <a:p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err="1">
                <a:solidFill>
                  <a:prstClr val="white"/>
                </a:solidFill>
                <a:latin typeface="NettoOT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81265" y="4075556"/>
              <a:ext cx="548640" cy="548640"/>
              <a:chOff x="931427" y="3535680"/>
              <a:chExt cx="548640" cy="548640"/>
            </a:xfrm>
          </p:grpSpPr>
          <p:sp>
            <p:nvSpPr>
              <p:cNvPr id="18" name="Oval 17"/>
              <p:cNvSpPr>
                <a:spLocks noChangeAspect="1"/>
              </p:cNvSpPr>
              <p:nvPr/>
            </p:nvSpPr>
            <p:spPr>
              <a:xfrm>
                <a:off x="931427" y="3535680"/>
                <a:ext cx="548640" cy="5486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</a:lstStyle>
              <a:p>
                <a:pPr algn="ctr" defTabSz="68580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350" err="1">
                  <a:solidFill>
                    <a:prstClr val="white"/>
                  </a:solidFill>
                  <a:latin typeface="NettoOT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>
                <a:off x="1057715" y="3819168"/>
                <a:ext cx="96151" cy="96151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H="1">
                <a:off x="1158902" y="3712319"/>
                <a:ext cx="202998" cy="203000"/>
              </a:xfrm>
              <a:prstGeom prst="line">
                <a:avLst/>
              </a:prstGeom>
              <a:ln w="50800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>
              <a:spLocks noChangeAspect="1"/>
            </p:cNvSpPr>
            <p:nvPr/>
          </p:nvSpPr>
          <p:spPr>
            <a:xfrm>
              <a:off x="1189213" y="3258196"/>
              <a:ext cx="548640" cy="54864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</a:lstStyle>
            <a:p>
              <a:pPr algn="ctr" defTabSz="68580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err="1">
                <a:solidFill>
                  <a:prstClr val="white"/>
                </a:solidFill>
                <a:latin typeface="NettoO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899101" y="3572322"/>
              <a:ext cx="18288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899101" y="3572322"/>
              <a:ext cx="0" cy="777554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99101" y="4349876"/>
              <a:ext cx="941587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9714" y="3303916"/>
              <a:ext cx="457200" cy="457200"/>
            </a:xfrm>
            <a:prstGeom prst="rect">
              <a:avLst/>
            </a:prstGeom>
          </p:spPr>
        </p:pic>
      </p:grpSp>
      <p:sp>
        <p:nvSpPr>
          <p:cNvPr id="21" name="Title 3"/>
          <p:cNvSpPr txBox="1"/>
          <p:nvPr/>
        </p:nvSpPr>
        <p:spPr bwMode="gray">
          <a:xfrm>
            <a:off x="541698" y="513756"/>
            <a:ext cx="4103475" cy="3429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defTabSz="6858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200" b="0" spc="23" baseline="0">
                <a:solidFill>
                  <a:schemeClr val="accent1"/>
                </a:solidFill>
                <a:ea typeface="+mj-ea"/>
                <a:cs typeface="NettoOT" panose="020B0504020101010102" pitchFamily="34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DEMO</a:t>
            </a:r>
          </a:p>
        </p:txBody>
      </p:sp>
      <p:pic>
        <p:nvPicPr>
          <p:cNvPr id="22" name="Picture Placeholder 3"/>
          <p:cNvPicPr>
            <a:picLocks noChangeAspect="1"/>
          </p:cNvPicPr>
          <p:nvPr/>
        </p:nvPicPr>
        <p:blipFill>
          <a:blip r:embed="rId4"/>
          <a:srcRect l="19048" r="19048"/>
          <a:stretch>
            <a:fillRect/>
          </a:stretch>
        </p:blipFill>
        <p:spPr>
          <a:xfrm>
            <a:off x="4688446" y="-380578"/>
            <a:ext cx="4457700" cy="48006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7969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0671" y="1354161"/>
            <a:ext cx="3486176" cy="3083194"/>
            <a:chOff x="899101" y="2492134"/>
            <a:chExt cx="2410728" cy="21320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9376" y="2535641"/>
              <a:ext cx="333829" cy="457200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 flipH="1">
              <a:off x="1840688" y="2764241"/>
              <a:ext cx="470007" cy="0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  <a:headEnd type="arrow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>
            <a:xfrm flipH="1">
              <a:off x="3125934" y="2758327"/>
              <a:ext cx="182880" cy="0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309829" y="2758327"/>
              <a:ext cx="0" cy="777554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>
            <a:xfrm flipH="1">
              <a:off x="3125934" y="3535881"/>
              <a:ext cx="182880" cy="0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  <a:headEnd type="none"/>
              <a:tailEnd type="arrow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>
            <a:xfrm flipH="1">
              <a:off x="1944935" y="3532516"/>
              <a:ext cx="365760" cy="0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  <a:headEnd type="none"/>
              <a:tailEnd type="arrow"/>
            </a:ln>
            <a:effectLst/>
          </p:spPr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439759" y="2492134"/>
              <a:ext cx="548640" cy="548640"/>
            </a:xfrm>
            <a:prstGeom prst="rect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toOT"/>
                <a:ea typeface="+mn-ea"/>
                <a:cs typeface="+mn-c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981265" y="4075556"/>
              <a:ext cx="548640" cy="548640"/>
              <a:chOff x="931427" y="3535680"/>
              <a:chExt cx="548640" cy="548640"/>
            </a:xfrm>
          </p:grpSpPr>
          <p:sp>
            <p:nvSpPr>
              <p:cNvPr id="36" name="Oval 35"/>
              <p:cNvSpPr>
                <a:spLocks noChangeAspect="1"/>
              </p:cNvSpPr>
              <p:nvPr/>
            </p:nvSpPr>
            <p:spPr>
              <a:xfrm>
                <a:off x="931427" y="3535680"/>
                <a:ext cx="548640" cy="548640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ettoOT"/>
                  <a:ea typeface="+mn-ea"/>
                  <a:cs typeface="+mn-cs"/>
                </a:endParaRPr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>
                <a:off x="1057715" y="3819168"/>
                <a:ext cx="96151" cy="96151"/>
              </a:xfrm>
              <a:prstGeom prst="line">
                <a:avLst/>
              </a:prstGeom>
              <a:noFill/>
              <a:ln w="50800" cap="rnd" cmpd="sng" algn="ctr">
                <a:solidFill>
                  <a:srgbClr val="FFFFFF"/>
                </a:solidFill>
                <a:prstDash val="solid"/>
                <a:round/>
              </a:ln>
              <a:effectLst/>
            </p:spPr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1158902" y="3712319"/>
                <a:ext cx="202998" cy="203000"/>
              </a:xfrm>
              <a:prstGeom prst="line">
                <a:avLst/>
              </a:prstGeom>
              <a:noFill/>
              <a:ln w="50800" cap="rnd" cmpd="sng" algn="ctr">
                <a:solidFill>
                  <a:srgbClr val="FFFFFF"/>
                </a:solidFill>
                <a:prstDash val="solid"/>
                <a:round/>
              </a:ln>
              <a:effectLst/>
            </p:spPr>
          </p:cxnSp>
        </p:grp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1189213" y="3258196"/>
              <a:ext cx="548640" cy="548640"/>
            </a:xfrm>
            <a:prstGeom prst="rect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ttoOT"/>
                <a:ea typeface="+mn-ea"/>
                <a:cs typeface="+mn-c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899101" y="3572322"/>
              <a:ext cx="182880" cy="0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>
            <a:xfrm flipH="1" flipV="1">
              <a:off x="899101" y="3572322"/>
              <a:ext cx="0" cy="777554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>
            <a:xfrm>
              <a:off x="899101" y="4349876"/>
              <a:ext cx="941587" cy="0"/>
            </a:xfrm>
            <a:prstGeom prst="line">
              <a:avLst/>
            </a:prstGeom>
            <a:noFill/>
            <a:ln w="12700" cap="rnd" cmpd="sng" algn="ctr">
              <a:solidFill>
                <a:srgbClr val="FFFFFF"/>
              </a:solidFill>
              <a:prstDash val="solid"/>
              <a:round/>
              <a:headEnd type="none"/>
              <a:tailEnd type="arrow"/>
            </a:ln>
            <a:effectLst/>
          </p:spPr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89714" y="3303916"/>
              <a:ext cx="457200" cy="457200"/>
            </a:xfrm>
            <a:prstGeom prst="rect">
              <a:avLst/>
            </a:prstGeom>
          </p:spPr>
        </p:pic>
      </p:grpSp>
      <p:sp>
        <p:nvSpPr>
          <p:cNvPr id="39" name="Title 3"/>
          <p:cNvSpPr txBox="1"/>
          <p:nvPr/>
        </p:nvSpPr>
        <p:spPr bwMode="gray">
          <a:xfrm>
            <a:off x="457199" y="1192445"/>
            <a:ext cx="5733503" cy="4572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2800" b="0">
                <a:solidFill>
                  <a:srgbClr val="23AAE2"/>
                </a:solidFill>
                <a:latin typeface="Calibri" panose="020F0502020204030204"/>
                <a:cs typeface="NettoOT" panose="020B0504020101010102" pitchFamily="34" charset="0"/>
              </a:rPr>
              <a:t>Use ShareFile to create and complete document workflows and electronic signatures.</a:t>
            </a:r>
            <a:endParaRPr lang="en-US" sz="3200" b="0">
              <a:solidFill>
                <a:srgbClr val="23AAE2"/>
              </a:solidFill>
              <a:latin typeface="Calibri" panose="020F0502020204030204"/>
              <a:cs typeface="NettoOT" panose="020B0504020101010102" pitchFamily="34" charset="0"/>
            </a:endParaRPr>
          </a:p>
        </p:txBody>
      </p:sp>
      <p:pic>
        <p:nvPicPr>
          <p:cNvPr id="40" name="Picture Placeholder 3"/>
          <p:cNvPicPr>
            <a:picLocks noChangeAspect="1"/>
          </p:cNvPicPr>
          <p:nvPr/>
        </p:nvPicPr>
        <p:blipFill>
          <a:blip r:embed="rId5"/>
          <a:srcRect l="19048" r="19048"/>
          <a:stretch>
            <a:fillRect/>
          </a:stretch>
        </p:blipFill>
        <p:spPr bwMode="gray"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rgbClr val="D0D0CE"/>
          </a:solidFill>
        </p:spPr>
      </p:pic>
      <p:sp>
        <p:nvSpPr>
          <p:cNvPr id="41" name="Title 4"/>
          <p:cNvSpPr txBox="1"/>
          <p:nvPr/>
        </p:nvSpPr>
        <p:spPr bwMode="gray">
          <a:xfrm>
            <a:off x="457201" y="1010689"/>
            <a:ext cx="5791199" cy="143704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>
                <a:solidFill>
                  <a:srgbClr val="23AAE2"/>
                </a:solidFill>
                <a:latin typeface="Calibri" panose="020F0502020204030204"/>
              </a:rPr>
              <a:t>Extending Office 365: </a:t>
            </a:r>
          </a:p>
          <a:p>
            <a:pPr>
              <a:lnSpc>
                <a:spcPct val="100000"/>
              </a:lnSpc>
            </a:pPr>
            <a:r>
              <a:rPr lang="en-US" sz="3200">
                <a:solidFill>
                  <a:srgbClr val="23AAE2"/>
                </a:solidFill>
                <a:latin typeface="Calibri" panose="020F0502020204030204"/>
              </a:rPr>
              <a:t>Secure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 76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sp>
        <p:nvSpPr>
          <p:cNvPr id="78" name="Content Placeholder 11"/>
          <p:cNvSpPr txBox="1">
            <a:spLocks/>
          </p:cNvSpPr>
          <p:nvPr/>
        </p:nvSpPr>
        <p:spPr bwMode="gray">
          <a:xfrm>
            <a:off x="274320" y="1920241"/>
            <a:ext cx="2806992" cy="302522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137160" marR="0" lvl="0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Preview and Edit Office files directly from within the ShareFile Web Application.</a:t>
            </a:r>
          </a:p>
          <a:p>
            <a:pPr marL="137160" marR="0" lvl="1" indent="-137160" algn="l" defTabSz="685800" rtl="0" eaLnBrk="1" fontAlgn="auto" latinLnBrk="0" hangingPunct="1"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>
                <a:tab pos="76676" algn="l"/>
              </a:tabLst>
              <a:defRPr/>
            </a:pPr>
            <a:r>
              <a:rPr kumimoji="0" lang="en-US" sz="1650" b="0" i="0" u="none" strike="noStrike" kern="100" cap="none" spc="-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NettoOT"/>
              </a:rPr>
              <a:t>Rich file interaction without the need to have Microsoft Office installed locally</a:t>
            </a:r>
          </a:p>
          <a:p>
            <a:pPr marL="137160" marR="0" lvl="0" indent="-137160" algn="l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00" cap="none" spc="38" normalizeH="0" baseline="0" noProof="0">
              <a:ln>
                <a:noFill/>
              </a:ln>
              <a:solidFill>
                <a:srgbClr val="22BE20"/>
              </a:solidFill>
              <a:effectLst/>
              <a:uLnTx/>
              <a:uFillTx/>
              <a:latin typeface="NettoOT" panose="020B0504020101010102" pitchFamily="34" charset="0"/>
              <a:ea typeface="+mn-ea"/>
              <a:cs typeface="NettoOT" panose="020B0504020101010102" pitchFamily="34" charset="0"/>
            </a:endParaRPr>
          </a:p>
        </p:txBody>
      </p:sp>
      <p:sp>
        <p:nvSpPr>
          <p:cNvPr id="79" name="Title 2"/>
          <p:cNvSpPr txBox="1">
            <a:spLocks/>
          </p:cNvSpPr>
          <p:nvPr/>
        </p:nvSpPr>
        <p:spPr bwMode="gray">
          <a:xfrm>
            <a:off x="3857294" y="252028"/>
            <a:ext cx="4938486" cy="63151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76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1200" cap="none" spc="23" normalizeH="0" baseline="0" noProof="0" dirty="0">
                <a:ln>
                  <a:noFill/>
                </a:ln>
                <a:solidFill>
                  <a:srgbClr val="23AAE2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Office 365 co-authoring</a:t>
            </a:r>
          </a:p>
        </p:txBody>
      </p:sp>
      <p:sp>
        <p:nvSpPr>
          <p:cNvPr id="80" name="Text Placeholder 12"/>
          <p:cNvSpPr txBox="1">
            <a:spLocks/>
          </p:cNvSpPr>
          <p:nvPr/>
        </p:nvSpPr>
        <p:spPr bwMode="gray">
          <a:xfrm>
            <a:off x="3857293" y="896292"/>
            <a:ext cx="4943809" cy="1869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None/>
              <a:defRPr sz="1350" kern="100" spc="-23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sz="1500" kern="12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None/>
              <a:tabLst/>
              <a:defRPr lang="en-US" sz="1350" kern="100" spc="-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None/>
              <a:tabLst/>
              <a:defRPr lang="en-US" sz="1200" kern="1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None/>
              <a:tabLst/>
              <a:defRPr sz="1200" b="0" kern="1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None/>
              <a:tabLst/>
              <a:defRPr sz="1200" kern="1200" spc="23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None/>
              <a:defRPr sz="1200" kern="1200" spc="-38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None/>
              <a:defRPr sz="12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50" b="0" i="0" u="none" strike="noStrike" kern="100" cap="none" spc="-23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 Integration with Office 365</a:t>
            </a:r>
          </a:p>
        </p:txBody>
      </p:sp>
      <p:sp>
        <p:nvSpPr>
          <p:cNvPr id="81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1189477"/>
            <a:ext cx="5486400" cy="2990240"/>
          </a:xfrm>
          <a:prstGeom prst="rect">
            <a:avLst/>
          </a:prstGeom>
          <a:ln>
            <a:solidFill>
              <a:srgbClr val="B1B3B3"/>
            </a:solidFill>
          </a:ln>
        </p:spPr>
      </p:pic>
      <p:sp>
        <p:nvSpPr>
          <p:cNvPr id="83" name="Oval 82"/>
          <p:cNvSpPr>
            <a:spLocks noChangeAspect="1"/>
          </p:cNvSpPr>
          <p:nvPr/>
        </p:nvSpPr>
        <p:spPr>
          <a:xfrm>
            <a:off x="3566160" y="3566160"/>
            <a:ext cx="2057400" cy="1388028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Extend the value of Office 365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1145418" y="631627"/>
            <a:ext cx="637663" cy="822960"/>
            <a:chOff x="1480602" y="713426"/>
            <a:chExt cx="746371" cy="963257"/>
          </a:xfrm>
        </p:grpSpPr>
        <p:sp>
          <p:nvSpPr>
            <p:cNvPr id="85" name="Shape 947"/>
            <p:cNvSpPr/>
            <p:nvPr/>
          </p:nvSpPr>
          <p:spPr>
            <a:xfrm>
              <a:off x="1480602" y="713426"/>
              <a:ext cx="746371" cy="963257"/>
            </a:xfrm>
            <a:custGeom>
              <a:avLst/>
              <a:gdLst/>
              <a:ahLst/>
              <a:cxnLst/>
              <a:rect l="0" t="0" r="0" b="0"/>
              <a:pathLst>
                <a:path w="119999" h="119999" extrusionOk="0">
                  <a:moveTo>
                    <a:pt x="112601" y="119994"/>
                  </a:moveTo>
                  <a:lnTo>
                    <a:pt x="112601" y="119994"/>
                  </a:lnTo>
                  <a:cubicBezTo>
                    <a:pt x="7384" y="119994"/>
                    <a:pt x="7384" y="119994"/>
                    <a:pt x="7384" y="119994"/>
                  </a:cubicBezTo>
                  <a:cubicBezTo>
                    <a:pt x="3327" y="119994"/>
                    <a:pt x="0" y="117362"/>
                    <a:pt x="0" y="114141"/>
                  </a:cubicBezTo>
                  <a:cubicBezTo>
                    <a:pt x="0" y="5853"/>
                    <a:pt x="0" y="5853"/>
                    <a:pt x="0" y="5853"/>
                  </a:cubicBezTo>
                  <a:cubicBezTo>
                    <a:pt x="0" y="2637"/>
                    <a:pt x="3327" y="0"/>
                    <a:pt x="7384" y="0"/>
                  </a:cubicBezTo>
                  <a:cubicBezTo>
                    <a:pt x="79564" y="0"/>
                    <a:pt x="79564" y="0"/>
                    <a:pt x="79564" y="0"/>
                  </a:cubicBezTo>
                  <a:cubicBezTo>
                    <a:pt x="119992" y="29420"/>
                    <a:pt x="119992" y="29420"/>
                    <a:pt x="119992" y="29420"/>
                  </a:cubicBezTo>
                  <a:cubicBezTo>
                    <a:pt x="119992" y="114141"/>
                    <a:pt x="119992" y="114141"/>
                    <a:pt x="119992" y="114141"/>
                  </a:cubicBezTo>
                  <a:cubicBezTo>
                    <a:pt x="119992" y="117362"/>
                    <a:pt x="116665" y="119994"/>
                    <a:pt x="112601" y="119994"/>
                  </a:cubicBezTo>
                </a:path>
              </a:pathLst>
            </a:custGeom>
            <a:solidFill>
              <a:srgbClr val="23AAE2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34275" rIns="68569" bIns="34275" anchor="ctr" anchorCtr="0"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949"/>
            <p:cNvSpPr/>
            <p:nvPr/>
          </p:nvSpPr>
          <p:spPr>
            <a:xfrm>
              <a:off x="1603545" y="1049788"/>
              <a:ext cx="135614" cy="97602"/>
            </a:xfrm>
            <a:custGeom>
              <a:avLst/>
              <a:gdLst/>
              <a:ahLst/>
              <a:cxnLst/>
              <a:rect l="0" t="0" r="0" b="0"/>
              <a:pathLst>
                <a:path w="119999" h="119999" extrusionOk="0">
                  <a:moveTo>
                    <a:pt x="0" y="73434"/>
                  </a:moveTo>
                  <a:lnTo>
                    <a:pt x="33547" y="119944"/>
                  </a:lnTo>
                  <a:lnTo>
                    <a:pt x="119960" y="0"/>
                  </a:lnTo>
                </a:path>
              </a:pathLst>
            </a:custGeom>
            <a:solidFill>
              <a:srgbClr val="23AAE2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34275" rIns="68569" bIns="34275" anchor="t" anchorCtr="0"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7" name="Shape 950"/>
            <p:cNvCxnSpPr/>
            <p:nvPr/>
          </p:nvCxnSpPr>
          <p:spPr>
            <a:xfrm>
              <a:off x="1782516" y="1122049"/>
              <a:ext cx="319138" cy="198"/>
            </a:xfrm>
            <a:prstGeom prst="straightConnector1">
              <a:avLst/>
            </a:prstGeom>
            <a:solidFill>
              <a:srgbClr val="DF1995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8" name="Shape 951"/>
            <p:cNvSpPr/>
            <p:nvPr/>
          </p:nvSpPr>
          <p:spPr>
            <a:xfrm>
              <a:off x="1603545" y="1215098"/>
              <a:ext cx="135614" cy="97602"/>
            </a:xfrm>
            <a:custGeom>
              <a:avLst/>
              <a:gdLst/>
              <a:ahLst/>
              <a:cxnLst/>
              <a:rect l="0" t="0" r="0" b="0"/>
              <a:pathLst>
                <a:path w="119999" h="119999" extrusionOk="0">
                  <a:moveTo>
                    <a:pt x="0" y="74758"/>
                  </a:moveTo>
                  <a:lnTo>
                    <a:pt x="33547" y="119944"/>
                  </a:lnTo>
                  <a:lnTo>
                    <a:pt x="119960" y="0"/>
                  </a:lnTo>
                </a:path>
              </a:pathLst>
            </a:custGeom>
            <a:solidFill>
              <a:srgbClr val="23AAE2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34275" rIns="68569" bIns="34275" anchor="t" anchorCtr="0"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9" name="Shape 952"/>
            <p:cNvCxnSpPr/>
            <p:nvPr/>
          </p:nvCxnSpPr>
          <p:spPr>
            <a:xfrm>
              <a:off x="1782516" y="1281816"/>
              <a:ext cx="319138" cy="198"/>
            </a:xfrm>
            <a:prstGeom prst="straightConnector1">
              <a:avLst/>
            </a:prstGeom>
            <a:solidFill>
              <a:srgbClr val="DF1995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0" name="Shape 953"/>
            <p:cNvSpPr/>
            <p:nvPr/>
          </p:nvSpPr>
          <p:spPr>
            <a:xfrm>
              <a:off x="1603545" y="1380607"/>
              <a:ext cx="135614" cy="98790"/>
            </a:xfrm>
            <a:custGeom>
              <a:avLst/>
              <a:gdLst/>
              <a:ahLst/>
              <a:cxnLst/>
              <a:rect l="0" t="0" r="0" b="0"/>
              <a:pathLst>
                <a:path w="119999" h="119999" extrusionOk="0">
                  <a:moveTo>
                    <a:pt x="0" y="73909"/>
                  </a:moveTo>
                  <a:lnTo>
                    <a:pt x="33547" y="119945"/>
                  </a:lnTo>
                  <a:lnTo>
                    <a:pt x="119960" y="0"/>
                  </a:lnTo>
                </a:path>
              </a:pathLst>
            </a:custGeom>
            <a:solidFill>
              <a:srgbClr val="23AAE2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68569" tIns="34275" rIns="68569" bIns="34275" anchor="t" anchorCtr="0">
              <a:noAutofit/>
            </a:bodyPr>
            <a:lstStyle>
              <a:defPPr>
                <a:defRPr lang="en-US"/>
              </a:def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" name="Shape 954"/>
            <p:cNvCxnSpPr/>
            <p:nvPr/>
          </p:nvCxnSpPr>
          <p:spPr>
            <a:xfrm>
              <a:off x="1782516" y="1441385"/>
              <a:ext cx="319138" cy="198"/>
            </a:xfrm>
            <a:prstGeom prst="straightConnector1">
              <a:avLst/>
            </a:prstGeom>
            <a:solidFill>
              <a:srgbClr val="DF1995"/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04436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0" y="-1"/>
            <a:ext cx="3854196" cy="5143500"/>
          </a:xfrm>
          <a:custGeom>
            <a:avLst/>
            <a:gdLst>
              <a:gd name="connsiteX0" fmla="*/ 0 w 5138928"/>
              <a:gd name="connsiteY0" fmla="*/ 0 h 6858000"/>
              <a:gd name="connsiteX1" fmla="*/ 5138928 w 5138928"/>
              <a:gd name="connsiteY1" fmla="*/ 0 h 6858000"/>
              <a:gd name="connsiteX2" fmla="*/ 5138928 w 5138928"/>
              <a:gd name="connsiteY2" fmla="*/ 19221 h 6858000"/>
              <a:gd name="connsiteX3" fmla="*/ 5120725 w 5138928"/>
              <a:gd name="connsiteY3" fmla="*/ 54762 h 6858000"/>
              <a:gd name="connsiteX4" fmla="*/ 4351332 w 5138928"/>
              <a:gd name="connsiteY4" fmla="*/ 3437388 h 6858000"/>
              <a:gd name="connsiteX5" fmla="*/ 5120725 w 5138928"/>
              <a:gd name="connsiteY5" fmla="*/ 6820014 h 6858000"/>
              <a:gd name="connsiteX6" fmla="*/ 5138928 w 5138928"/>
              <a:gd name="connsiteY6" fmla="*/ 6855555 h 6858000"/>
              <a:gd name="connsiteX7" fmla="*/ 5138928 w 5138928"/>
              <a:gd name="connsiteY7" fmla="*/ 6858000 h 6858000"/>
              <a:gd name="connsiteX8" fmla="*/ 0 w 5138928"/>
              <a:gd name="connsiteY8" fmla="*/ 6858000 h 6858000"/>
              <a:gd name="connsiteX9" fmla="*/ 0 w 5138928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38928" h="6858000">
                <a:moveTo>
                  <a:pt x="0" y="0"/>
                </a:moveTo>
                <a:lnTo>
                  <a:pt x="5138928" y="0"/>
                </a:lnTo>
                <a:lnTo>
                  <a:pt x="5138928" y="19221"/>
                </a:lnTo>
                <a:lnTo>
                  <a:pt x="5120725" y="54762"/>
                </a:lnTo>
                <a:cubicBezTo>
                  <a:pt x="4627651" y="1078058"/>
                  <a:pt x="4351332" y="2225454"/>
                  <a:pt x="4351332" y="3437388"/>
                </a:cubicBezTo>
                <a:cubicBezTo>
                  <a:pt x="4351332" y="4649322"/>
                  <a:pt x="4627651" y="5796718"/>
                  <a:pt x="5120725" y="6820014"/>
                </a:cubicBezTo>
                <a:lnTo>
                  <a:pt x="5138928" y="6855555"/>
                </a:lnTo>
                <a:lnTo>
                  <a:pt x="513892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Arial"/>
              <a:sym typeface="Wingdings"/>
            </a:endParaRPr>
          </a:p>
        </p:txBody>
      </p:sp>
      <p:sp>
        <p:nvSpPr>
          <p:cNvPr id="11" name="Content Placeholder 11"/>
          <p:cNvSpPr txBox="1">
            <a:spLocks/>
          </p:cNvSpPr>
          <p:nvPr/>
        </p:nvSpPr>
        <p:spPr>
          <a:xfrm>
            <a:off x="274320" y="1920241"/>
            <a:ext cx="2806992" cy="3025220"/>
          </a:xfrm>
          <a:prstGeom prst="rect">
            <a:avLst/>
          </a:prstGeom>
        </p:spPr>
        <p:txBody>
          <a:bodyPr/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tabLst>
                <a:tab pos="76676" algn="l"/>
              </a:tabLst>
            </a:pPr>
            <a:r>
              <a:rPr lang="en-US" spc="-8">
                <a:solidFill>
                  <a:srgbClr val="FFFFFF"/>
                </a:solidFill>
                <a:latin typeface="Calibri" panose="020F0502020204030204"/>
                <a:cs typeface="NettoOT"/>
              </a:rPr>
              <a:t>Request or provide feedback to/from colleagues, business partners, and clients within a shared document or file. </a:t>
            </a:r>
          </a:p>
          <a:p>
            <a:pPr>
              <a:lnSpc>
                <a:spcPct val="110000"/>
              </a:lnSpc>
              <a:spcBef>
                <a:spcPts val="240"/>
              </a:spcBef>
              <a:spcAft>
                <a:spcPts val="600"/>
              </a:spcAft>
              <a:tabLst>
                <a:tab pos="76676" algn="l"/>
              </a:tabLst>
            </a:pPr>
            <a:r>
              <a:rPr lang="en-US" spc="-8">
                <a:solidFill>
                  <a:srgbClr val="FFFFFF"/>
                </a:solidFill>
                <a:latin typeface="Calibri" panose="020F0502020204030204"/>
                <a:cs typeface="NettoOT"/>
              </a:rPr>
              <a:t>Simple and secure version control, and streamlined approval management in an all-in-one structured workspace. </a:t>
            </a:r>
          </a:p>
          <a:p>
            <a:r>
              <a:rPr lang="en-US" b="1" i="1" spc="-8">
                <a:solidFill>
                  <a:srgbClr val="FFFFFF"/>
                </a:solidFill>
                <a:latin typeface="Calibri" panose="020F0502020204030204"/>
                <a:cs typeface="NettoOT"/>
              </a:rPr>
              <a:t>Not available with OneDrive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635896" y="252028"/>
            <a:ext cx="5286706" cy="63151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2700" b="1" kern="1200" spc="23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23AAE2"/>
                </a:solidFill>
                <a:latin typeface="Calibri" panose="020F0502020204030204"/>
              </a:rPr>
              <a:t>Feedback and Approval Workflows</a:t>
            </a:r>
          </a:p>
        </p:txBody>
      </p:sp>
      <p:sp>
        <p:nvSpPr>
          <p:cNvPr id="13" name="Text Placeholder 12"/>
          <p:cNvSpPr txBox="1">
            <a:spLocks/>
          </p:cNvSpPr>
          <p:nvPr/>
        </p:nvSpPr>
        <p:spPr>
          <a:xfrm>
            <a:off x="3857293" y="627534"/>
            <a:ext cx="4943809" cy="186974"/>
          </a:xfrm>
          <a:prstGeom prst="rect">
            <a:avLst/>
          </a:prstGeom>
        </p:spPr>
        <p:txBody>
          <a:bodyPr/>
          <a:lstStyle>
            <a:lvl1pPr marL="137160" indent="-137160" algn="l" defTabSz="685800" rtl="0" eaLnBrk="1" latinLnBrk="0" hangingPunct="1">
              <a:lnSpc>
                <a:spcPct val="90000"/>
              </a:lnSpc>
              <a:spcBef>
                <a:spcPts val="1050"/>
              </a:spcBef>
              <a:buFont typeface="Arial" panose="020B0604020202020204" pitchFamily="34" charset="0"/>
              <a:buChar char="•"/>
              <a:defRPr sz="1650" kern="100" spc="38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3844" indent="-137160" algn="l" defTabSz="685800" rtl="0" eaLnBrk="1" latinLnBrk="0" hangingPunct="1">
              <a:lnSpc>
                <a:spcPct val="90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sz="1350" kern="1200" spc="-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panose="020B0604020202020204" pitchFamily="34" charset="0"/>
              <a:buChar char="•"/>
              <a:tabLst/>
              <a:defRPr lang="en-US" sz="1200" kern="100" spc="-23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37160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.AppleSystemUIFont" charset="-120"/>
              <a:buChar char="–"/>
              <a:tabLst/>
              <a:defRPr lang="en-US" sz="1200" kern="100" spc="-38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135731" algn="l" defTabSz="685800" rtl="0" eaLnBrk="1" latinLnBrk="0" hangingPunct="1">
              <a:lnSpc>
                <a:spcPct val="85000"/>
              </a:lnSpc>
              <a:spcBef>
                <a:spcPts val="450"/>
              </a:spcBef>
              <a:spcAft>
                <a:spcPts val="150"/>
              </a:spcAft>
              <a:buFont typeface="Arial" charset="0"/>
              <a:buChar char="•"/>
              <a:tabLst/>
              <a:defRPr sz="1200" b="0" kern="1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64356" indent="-129779" algn="l" defTabSz="685800" rtl="0" eaLnBrk="1" latinLnBrk="0" hangingPunct="1">
              <a:lnSpc>
                <a:spcPct val="110000"/>
              </a:lnSpc>
              <a:spcBef>
                <a:spcPts val="450"/>
              </a:spcBef>
              <a:spcAft>
                <a:spcPts val="600"/>
              </a:spcAft>
              <a:buFont typeface="Tahoma" panose="020B0604030504040204" pitchFamily="34" charset="0"/>
              <a:buChar char="​"/>
              <a:tabLst/>
              <a:defRPr sz="1200" kern="1200" spc="23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8588" indent="-128588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050" kern="1200" spc="-38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83344" indent="-83344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Calibri Light" panose="020F0302020204030204" pitchFamily="34" charset="0"/>
              <a:buChar char="“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5725" indent="0" algn="l" defTabSz="685800" rtl="0" eaLnBrk="1" latinLnBrk="0" hangingPunct="1">
              <a:lnSpc>
                <a:spcPct val="85000"/>
              </a:lnSpc>
              <a:spcBef>
                <a:spcPts val="150"/>
              </a:spcBef>
              <a:spcAft>
                <a:spcPts val="750"/>
              </a:spcAft>
              <a:buFont typeface="Tahoma" panose="020B0604030504040204" pitchFamily="34" charset="0"/>
              <a:buChar char="​"/>
              <a:defRPr sz="9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Extend collaboration features of Office 365</a:t>
            </a:r>
          </a:p>
        </p:txBody>
      </p:sp>
      <p:sp>
        <p:nvSpPr>
          <p:cNvPr id="14" name="AutoShape 4" descr="Image result for outlook icon"/>
          <p:cNvSpPr>
            <a:spLocks noChangeAspect="1" noChangeArrowheads="1"/>
          </p:cNvSpPr>
          <p:nvPr/>
        </p:nvSpPr>
        <p:spPr bwMode="auto">
          <a:xfrm>
            <a:off x="116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</a:lstStyle>
          <a:p>
            <a:pPr defTabSz="685800"/>
            <a:endParaRPr lang="en-US" sz="1350" kern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317" y="915566"/>
            <a:ext cx="4332705" cy="3491963"/>
          </a:xfrm>
          <a:prstGeom prst="rect">
            <a:avLst/>
          </a:prstGeom>
        </p:spPr>
      </p:pic>
      <p:sp>
        <p:nvSpPr>
          <p:cNvPr id="16" name="Oval 15"/>
          <p:cNvSpPr>
            <a:spLocks noChangeAspect="1"/>
          </p:cNvSpPr>
          <p:nvPr/>
        </p:nvSpPr>
        <p:spPr>
          <a:xfrm>
            <a:off x="3566160" y="3566160"/>
            <a:ext cx="2057400" cy="1388028"/>
          </a:xfrm>
          <a:prstGeom prst="ellipse">
            <a:avLst/>
          </a:prstGeom>
          <a:solidFill>
            <a:srgbClr val="23AAE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1pPr>
            <a:lvl2pPr marL="457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2pPr>
            <a:lvl3pPr marL="914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3pPr>
            <a:lvl4pPr marL="1371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4pPr>
            <a:lvl5pPr marL="18288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5pPr>
            <a:lvl6pPr marL="22860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6pPr>
            <a:lvl7pPr marL="27432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7pPr>
            <a:lvl8pPr marL="32004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8pPr>
            <a:lvl9pPr marL="365760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1800" b="0" i="0" u="none" strike="noStrike" kern="1200" cap="none" spc="0" normalizeH="0" baseline="0" noProof="0">
                <a:solidFill>
                  <a:schemeClr val="lt1"/>
                </a:solidFill>
                <a:uLnTx/>
                <a:uFillTx/>
                <a:latin typeface="Calibri"/>
                <a:ea typeface="Arial"/>
                <a:cs typeface="Arial"/>
                <a:sym typeface="Wingding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/>
                <a:sym typeface="Wingdings"/>
              </a:rPr>
              <a:t>Extend collaboration in Office 365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100" y="567787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2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0E199F-1031-4313-A5B4-8AABECD485FC}">
  <ds:schemaRefs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terms/"/>
    <ds:schemaRef ds:uri="928efe62-90f7-4330-b3a0-5b3e20b49c2b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C18987B-C18B-4263-8E94-8BD3A10DB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61DBB5-24B1-4CCB-AD3B-9791AB672B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24</TotalTime>
  <Words>396</Words>
  <Application>Microsoft Office PowerPoint</Application>
  <PresentationFormat>On-screen Show (16:9)</PresentationFormat>
  <Paragraphs>71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SimSun</vt:lpstr>
      <vt:lpstr>Arial</vt:lpstr>
      <vt:lpstr>Calibri</vt:lpstr>
      <vt:lpstr>Calibri Light</vt:lpstr>
      <vt:lpstr>Museo Sans 100</vt:lpstr>
      <vt:lpstr>Museo Sans 300</vt:lpstr>
      <vt:lpstr>NettoOT</vt:lpstr>
      <vt:lpstr>Verdana</vt:lpstr>
      <vt:lpstr>Wingdings</vt:lpstr>
      <vt:lpstr>PPT-mal_NIC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George Christophi</cp:lastModifiedBy>
  <cp:revision>66</cp:revision>
  <dcterms:created xsi:type="dcterms:W3CDTF">2012-11-21T10:27:26Z</dcterms:created>
  <dcterms:modified xsi:type="dcterms:W3CDTF">2018-02-05T12:13:52Z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